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4"/>
  </p:notesMasterIdLst>
  <p:sldIdLst>
    <p:sldId id="256" r:id="rId2"/>
    <p:sldId id="470" r:id="rId3"/>
    <p:sldId id="296" r:id="rId4"/>
    <p:sldId id="385" r:id="rId5"/>
    <p:sldId id="424" r:id="rId6"/>
    <p:sldId id="262" r:id="rId7"/>
    <p:sldId id="266" r:id="rId8"/>
    <p:sldId id="264" r:id="rId9"/>
    <p:sldId id="434" r:id="rId10"/>
    <p:sldId id="302" r:id="rId11"/>
    <p:sldId id="314" r:id="rId12"/>
    <p:sldId id="261" r:id="rId13"/>
    <p:sldId id="355" r:id="rId14"/>
    <p:sldId id="440" r:id="rId15"/>
    <p:sldId id="376" r:id="rId16"/>
    <p:sldId id="439" r:id="rId17"/>
    <p:sldId id="457" r:id="rId18"/>
    <p:sldId id="441" r:id="rId19"/>
    <p:sldId id="445" r:id="rId20"/>
    <p:sldId id="446" r:id="rId21"/>
    <p:sldId id="476" r:id="rId22"/>
    <p:sldId id="477" r:id="rId23"/>
    <p:sldId id="478" r:id="rId24"/>
    <p:sldId id="479" r:id="rId25"/>
    <p:sldId id="480" r:id="rId26"/>
    <p:sldId id="481" r:id="rId27"/>
    <p:sldId id="482" r:id="rId28"/>
    <p:sldId id="483" r:id="rId29"/>
    <p:sldId id="484" r:id="rId30"/>
    <p:sldId id="485" r:id="rId31"/>
    <p:sldId id="486" r:id="rId32"/>
    <p:sldId id="487" r:id="rId33"/>
    <p:sldId id="488" r:id="rId34"/>
    <p:sldId id="489" r:id="rId35"/>
    <p:sldId id="490" r:id="rId36"/>
    <p:sldId id="491" r:id="rId37"/>
    <p:sldId id="492" r:id="rId38"/>
    <p:sldId id="493" r:id="rId39"/>
    <p:sldId id="494" r:id="rId40"/>
    <p:sldId id="495" r:id="rId41"/>
    <p:sldId id="496" r:id="rId42"/>
    <p:sldId id="497" r:id="rId43"/>
    <p:sldId id="498" r:id="rId44"/>
    <p:sldId id="499" r:id="rId45"/>
    <p:sldId id="500" r:id="rId46"/>
    <p:sldId id="501" r:id="rId47"/>
    <p:sldId id="502" r:id="rId48"/>
    <p:sldId id="503" r:id="rId49"/>
    <p:sldId id="504" r:id="rId50"/>
    <p:sldId id="505" r:id="rId51"/>
    <p:sldId id="506" r:id="rId52"/>
    <p:sldId id="507" r:id="rId53"/>
    <p:sldId id="508" r:id="rId54"/>
    <p:sldId id="509" r:id="rId55"/>
    <p:sldId id="510" r:id="rId56"/>
    <p:sldId id="511" r:id="rId57"/>
    <p:sldId id="512" r:id="rId58"/>
    <p:sldId id="513" r:id="rId59"/>
    <p:sldId id="514" r:id="rId60"/>
    <p:sldId id="515" r:id="rId61"/>
    <p:sldId id="516" r:id="rId62"/>
    <p:sldId id="517" r:id="rId63"/>
    <p:sldId id="518" r:id="rId64"/>
    <p:sldId id="519" r:id="rId65"/>
    <p:sldId id="520" r:id="rId66"/>
    <p:sldId id="521" r:id="rId67"/>
    <p:sldId id="522" r:id="rId68"/>
    <p:sldId id="523" r:id="rId69"/>
    <p:sldId id="524" r:id="rId70"/>
    <p:sldId id="525" r:id="rId71"/>
    <p:sldId id="526" r:id="rId72"/>
    <p:sldId id="527" r:id="rId73"/>
    <p:sldId id="528" r:id="rId74"/>
    <p:sldId id="336" r:id="rId75"/>
    <p:sldId id="352" r:id="rId76"/>
    <p:sldId id="289" r:id="rId77"/>
    <p:sldId id="356" r:id="rId78"/>
    <p:sldId id="330" r:id="rId79"/>
    <p:sldId id="388" r:id="rId80"/>
    <p:sldId id="276" r:id="rId81"/>
    <p:sldId id="360" r:id="rId82"/>
    <p:sldId id="363" r:id="rId83"/>
    <p:sldId id="370" r:id="rId84"/>
    <p:sldId id="277" r:id="rId85"/>
    <p:sldId id="458" r:id="rId86"/>
    <p:sldId id="368" r:id="rId87"/>
    <p:sldId id="460" r:id="rId88"/>
    <p:sldId id="377" r:id="rId89"/>
    <p:sldId id="386" r:id="rId90"/>
    <p:sldId id="416" r:id="rId91"/>
    <p:sldId id="320" r:id="rId92"/>
    <p:sldId id="327" r:id="rId93"/>
    <p:sldId id="433" r:id="rId94"/>
    <p:sldId id="447" r:id="rId95"/>
    <p:sldId id="443" r:id="rId96"/>
    <p:sldId id="257" r:id="rId97"/>
    <p:sldId id="258" r:id="rId98"/>
    <p:sldId id="297" r:id="rId99"/>
    <p:sldId id="260" r:id="rId100"/>
    <p:sldId id="307" r:id="rId101"/>
    <p:sldId id="387" r:id="rId102"/>
    <p:sldId id="395" r:id="rId103"/>
    <p:sldId id="291" r:id="rId104"/>
    <p:sldId id="292" r:id="rId105"/>
    <p:sldId id="293" r:id="rId106"/>
    <p:sldId id="353" r:id="rId107"/>
    <p:sldId id="396" r:id="rId108"/>
    <p:sldId id="471" r:id="rId109"/>
    <p:sldId id="372" r:id="rId110"/>
    <p:sldId id="373" r:id="rId111"/>
    <p:sldId id="303" r:id="rId112"/>
    <p:sldId id="305" r:id="rId113"/>
    <p:sldId id="306" r:id="rId114"/>
    <p:sldId id="304" r:id="rId115"/>
    <p:sldId id="310" r:id="rId116"/>
    <p:sldId id="311" r:id="rId117"/>
    <p:sldId id="312" r:id="rId118"/>
    <p:sldId id="448" r:id="rId119"/>
    <p:sldId id="335" r:id="rId120"/>
    <p:sldId id="449" r:id="rId121"/>
    <p:sldId id="472" r:id="rId122"/>
    <p:sldId id="453" r:id="rId123"/>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9585B18-9D5C-4365-B6CB-272EC4983557}">
          <p14:sldIdLst>
            <p14:sldId id="256"/>
            <p14:sldId id="470"/>
            <p14:sldId id="296"/>
            <p14:sldId id="385"/>
            <p14:sldId id="424"/>
            <p14:sldId id="262"/>
            <p14:sldId id="266"/>
            <p14:sldId id="264"/>
            <p14:sldId id="434"/>
            <p14:sldId id="302"/>
            <p14:sldId id="314"/>
            <p14:sldId id="261"/>
            <p14:sldId id="355"/>
            <p14:sldId id="440"/>
            <p14:sldId id="376"/>
            <p14:sldId id="439"/>
            <p14:sldId id="457"/>
            <p14:sldId id="441"/>
            <p14:sldId id="445"/>
            <p14:sldId id="446"/>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336"/>
            <p14:sldId id="352"/>
            <p14:sldId id="289"/>
            <p14:sldId id="356"/>
            <p14:sldId id="330"/>
            <p14:sldId id="388"/>
            <p14:sldId id="276"/>
            <p14:sldId id="360"/>
            <p14:sldId id="363"/>
            <p14:sldId id="370"/>
            <p14:sldId id="277"/>
            <p14:sldId id="458"/>
            <p14:sldId id="368"/>
            <p14:sldId id="460"/>
            <p14:sldId id="377"/>
            <p14:sldId id="386"/>
            <p14:sldId id="416"/>
            <p14:sldId id="320"/>
            <p14:sldId id="327"/>
            <p14:sldId id="433"/>
            <p14:sldId id="447"/>
            <p14:sldId id="443"/>
            <p14:sldId id="257"/>
            <p14:sldId id="258"/>
          </p14:sldIdLst>
        </p14:section>
        <p14:section name="Section sans titre" id="{1B889302-5963-46BA-8ACD-124050471162}">
          <p14:sldIdLst>
            <p14:sldId id="297"/>
            <p14:sldId id="260"/>
            <p14:sldId id="307"/>
            <p14:sldId id="387"/>
            <p14:sldId id="395"/>
            <p14:sldId id="291"/>
            <p14:sldId id="292"/>
            <p14:sldId id="293"/>
            <p14:sldId id="353"/>
            <p14:sldId id="396"/>
            <p14:sldId id="471"/>
            <p14:sldId id="372"/>
            <p14:sldId id="373"/>
            <p14:sldId id="303"/>
            <p14:sldId id="305"/>
            <p14:sldId id="306"/>
            <p14:sldId id="304"/>
            <p14:sldId id="310"/>
            <p14:sldId id="311"/>
            <p14:sldId id="312"/>
            <p14:sldId id="448"/>
            <p14:sldId id="335"/>
            <p14:sldId id="449"/>
            <p14:sldId id="472"/>
            <p14:sldId id="453"/>
          </p14:sldIdLst>
        </p14:section>
      </p14:sectionLst>
    </p:ext>
    <p:ext uri="{EFAFB233-063F-42B5-8137-9DF3F51BA10A}">
      <p15:sldGuideLst xmlns="" xmlns:p15="http://schemas.microsoft.com/office/powerpoint/2012/main" xmlns:mv="urn:schemas-microsoft-com:mac:vml" xmlns:mc="http://schemas.openxmlformats.org/markup-compatibility/2006">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24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xmlns:mv="urn:schemas-microsoft-com:mac:vml" xmlns:mc="http://schemas.openxmlformats.org/markup-compatibility/2006"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78" y="-70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34C50902-605A-458F-AC15-0E6E8362D257}" type="datetimeFigureOut">
              <a:rPr lang="fr-FR" smtClean="0"/>
              <a:pPr/>
              <a:t>29/11/2015</a:t>
            </a:fld>
            <a:endParaRPr lang="fr-FR"/>
          </a:p>
        </p:txBody>
      </p:sp>
      <p:sp>
        <p:nvSpPr>
          <p:cNvPr id="4" name="Espace réservé de l'image des diapositives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C105A8FE-4DFB-467A-B6AE-92AE6E5DA7C9}" type="slidenum">
              <a:rPr lang="fr-FR" smtClean="0"/>
              <a:pPr/>
              <a:t>‹N›</a:t>
            </a:fld>
            <a:endParaRPr lang="fr-FR"/>
          </a:p>
        </p:txBody>
      </p:sp>
    </p:spTree>
    <p:extLst>
      <p:ext uri="{BB962C8B-B14F-4D97-AF65-F5344CB8AC3E}">
        <p14:creationId xmlns:p14="http://schemas.microsoft.com/office/powerpoint/2010/main" val="3158090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CD7E1A26-52AC-4D5A-A0C7-C23FEABC5D4C}" type="datetimeFigureOut">
              <a:rPr lang="fr-FR" smtClean="0"/>
              <a:pPr/>
              <a:t>29/11/2015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A136B85-FE10-4E66-974A-9F8C56BC47CA}" type="slidenum">
              <a:rPr lang="fr-FR" smtClean="0"/>
              <a:pPr/>
              <a:t>‹N›</a:t>
            </a:fld>
            <a:endParaRPr lang="fr-FR"/>
          </a:p>
        </p:txBody>
      </p:sp>
    </p:spTree>
    <p:extLst>
      <p:ext uri="{BB962C8B-B14F-4D97-AF65-F5344CB8AC3E}">
        <p14:creationId xmlns:p14="http://schemas.microsoft.com/office/powerpoint/2010/main" val="1334957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D7E1A26-52AC-4D5A-A0C7-C23FEABC5D4C}" type="datetimeFigureOut">
              <a:rPr lang="fr-FR" smtClean="0"/>
              <a:pPr/>
              <a:t>29/11/2015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A136B85-FE10-4E66-974A-9F8C56BC47CA}" type="slidenum">
              <a:rPr lang="fr-FR" smtClean="0"/>
              <a:pPr/>
              <a:t>‹N›</a:t>
            </a:fld>
            <a:endParaRPr lang="fr-FR"/>
          </a:p>
        </p:txBody>
      </p:sp>
    </p:spTree>
    <p:extLst>
      <p:ext uri="{BB962C8B-B14F-4D97-AF65-F5344CB8AC3E}">
        <p14:creationId xmlns:p14="http://schemas.microsoft.com/office/powerpoint/2010/main" val="236645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D7E1A26-52AC-4D5A-A0C7-C23FEABC5D4C}" type="datetimeFigureOut">
              <a:rPr lang="fr-FR" smtClean="0"/>
              <a:pPr/>
              <a:t>29/11/2015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A136B85-FE10-4E66-974A-9F8C56BC47CA}" type="slidenum">
              <a:rPr lang="fr-FR" smtClean="0"/>
              <a:pPr/>
              <a:t>‹N›</a:t>
            </a:fld>
            <a:endParaRPr lang="fr-FR"/>
          </a:p>
        </p:txBody>
      </p:sp>
    </p:spTree>
    <p:extLst>
      <p:ext uri="{BB962C8B-B14F-4D97-AF65-F5344CB8AC3E}">
        <p14:creationId xmlns:p14="http://schemas.microsoft.com/office/powerpoint/2010/main" val="2342393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D7E1A26-52AC-4D5A-A0C7-C23FEABC5D4C}" type="datetimeFigureOut">
              <a:rPr lang="fr-FR" smtClean="0"/>
              <a:pPr/>
              <a:t>29/11/2015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A136B85-FE10-4E66-974A-9F8C56BC47CA}" type="slidenum">
              <a:rPr lang="fr-FR" smtClean="0"/>
              <a:pPr/>
              <a:t>‹N›</a:t>
            </a:fld>
            <a:endParaRPr lang="fr-FR"/>
          </a:p>
        </p:txBody>
      </p:sp>
    </p:spTree>
    <p:extLst>
      <p:ext uri="{BB962C8B-B14F-4D97-AF65-F5344CB8AC3E}">
        <p14:creationId xmlns:p14="http://schemas.microsoft.com/office/powerpoint/2010/main" val="3568635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CD7E1A26-52AC-4D5A-A0C7-C23FEABC5D4C}" type="datetimeFigureOut">
              <a:rPr lang="fr-FR" smtClean="0"/>
              <a:pPr/>
              <a:t>29/11/2015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A136B85-FE10-4E66-974A-9F8C56BC47CA}" type="slidenum">
              <a:rPr lang="fr-FR" smtClean="0"/>
              <a:pPr/>
              <a:t>‹N›</a:t>
            </a:fld>
            <a:endParaRPr lang="fr-FR"/>
          </a:p>
        </p:txBody>
      </p:sp>
    </p:spTree>
    <p:extLst>
      <p:ext uri="{BB962C8B-B14F-4D97-AF65-F5344CB8AC3E}">
        <p14:creationId xmlns:p14="http://schemas.microsoft.com/office/powerpoint/2010/main" val="3445470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D7E1A26-52AC-4D5A-A0C7-C23FEABC5D4C}" type="datetimeFigureOut">
              <a:rPr lang="fr-FR" smtClean="0"/>
              <a:pPr/>
              <a:t>29/11/2015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A136B85-FE10-4E66-974A-9F8C56BC47CA}" type="slidenum">
              <a:rPr lang="fr-FR" smtClean="0"/>
              <a:pPr/>
              <a:t>‹N›</a:t>
            </a:fld>
            <a:endParaRPr lang="fr-FR"/>
          </a:p>
        </p:txBody>
      </p:sp>
    </p:spTree>
    <p:extLst>
      <p:ext uri="{BB962C8B-B14F-4D97-AF65-F5344CB8AC3E}">
        <p14:creationId xmlns:p14="http://schemas.microsoft.com/office/powerpoint/2010/main" val="1524177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D7E1A26-52AC-4D5A-A0C7-C23FEABC5D4C}" type="datetimeFigureOut">
              <a:rPr lang="fr-FR" smtClean="0"/>
              <a:pPr/>
              <a:t>29/11/2015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A136B85-FE10-4E66-974A-9F8C56BC47CA}" type="slidenum">
              <a:rPr lang="fr-FR" smtClean="0"/>
              <a:pPr/>
              <a:t>‹N›</a:t>
            </a:fld>
            <a:endParaRPr lang="fr-FR"/>
          </a:p>
        </p:txBody>
      </p:sp>
    </p:spTree>
    <p:extLst>
      <p:ext uri="{BB962C8B-B14F-4D97-AF65-F5344CB8AC3E}">
        <p14:creationId xmlns:p14="http://schemas.microsoft.com/office/powerpoint/2010/main" val="44539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CD7E1A26-52AC-4D5A-A0C7-C23FEABC5D4C}" type="datetimeFigureOut">
              <a:rPr lang="fr-FR" smtClean="0"/>
              <a:pPr/>
              <a:t>29/11/2015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A136B85-FE10-4E66-974A-9F8C56BC47CA}" type="slidenum">
              <a:rPr lang="fr-FR" smtClean="0"/>
              <a:pPr/>
              <a:t>‹N›</a:t>
            </a:fld>
            <a:endParaRPr lang="fr-FR"/>
          </a:p>
        </p:txBody>
      </p:sp>
    </p:spTree>
    <p:extLst>
      <p:ext uri="{BB962C8B-B14F-4D97-AF65-F5344CB8AC3E}">
        <p14:creationId xmlns:p14="http://schemas.microsoft.com/office/powerpoint/2010/main" val="1720140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D7E1A26-52AC-4D5A-A0C7-C23FEABC5D4C}" type="datetimeFigureOut">
              <a:rPr lang="fr-FR" smtClean="0"/>
              <a:pPr/>
              <a:t>29/11/2015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A136B85-FE10-4E66-974A-9F8C56BC47CA}" type="slidenum">
              <a:rPr lang="fr-FR" smtClean="0"/>
              <a:pPr/>
              <a:t>‹N›</a:t>
            </a:fld>
            <a:endParaRPr lang="fr-FR"/>
          </a:p>
        </p:txBody>
      </p:sp>
    </p:spTree>
    <p:extLst>
      <p:ext uri="{BB962C8B-B14F-4D97-AF65-F5344CB8AC3E}">
        <p14:creationId xmlns:p14="http://schemas.microsoft.com/office/powerpoint/2010/main" val="3943414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D7E1A26-52AC-4D5A-A0C7-C23FEABC5D4C}" type="datetimeFigureOut">
              <a:rPr lang="fr-FR" smtClean="0"/>
              <a:pPr/>
              <a:t>29/11/2015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A136B85-FE10-4E66-974A-9F8C56BC47CA}" type="slidenum">
              <a:rPr lang="fr-FR" smtClean="0"/>
              <a:pPr/>
              <a:t>‹N›</a:t>
            </a:fld>
            <a:endParaRPr lang="fr-FR"/>
          </a:p>
        </p:txBody>
      </p:sp>
    </p:spTree>
    <p:extLst>
      <p:ext uri="{BB962C8B-B14F-4D97-AF65-F5344CB8AC3E}">
        <p14:creationId xmlns:p14="http://schemas.microsoft.com/office/powerpoint/2010/main" val="610719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D7E1A26-52AC-4D5A-A0C7-C23FEABC5D4C}" type="datetimeFigureOut">
              <a:rPr lang="fr-FR" smtClean="0"/>
              <a:pPr/>
              <a:t>29/11/2015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A136B85-FE10-4E66-974A-9F8C56BC47CA}" type="slidenum">
              <a:rPr lang="fr-FR" smtClean="0"/>
              <a:pPr/>
              <a:t>‹N›</a:t>
            </a:fld>
            <a:endParaRPr lang="fr-FR"/>
          </a:p>
        </p:txBody>
      </p:sp>
    </p:spTree>
    <p:extLst>
      <p:ext uri="{BB962C8B-B14F-4D97-AF65-F5344CB8AC3E}">
        <p14:creationId xmlns:p14="http://schemas.microsoft.com/office/powerpoint/2010/main" val="1572636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E1A26-52AC-4D5A-A0C7-C23FEABC5D4C}" type="datetimeFigureOut">
              <a:rPr lang="fr-FR" smtClean="0"/>
              <a:pPr/>
              <a:t>29/11/2015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136B85-FE10-4E66-974A-9F8C56BC47CA}" type="slidenum">
              <a:rPr lang="fr-FR" smtClean="0"/>
              <a:pPr/>
              <a:t>‹N›</a:t>
            </a:fld>
            <a:endParaRPr lang="fr-FR"/>
          </a:p>
        </p:txBody>
      </p:sp>
    </p:spTree>
    <p:extLst>
      <p:ext uri="{BB962C8B-B14F-4D97-AF65-F5344CB8AC3E}">
        <p14:creationId xmlns:p14="http://schemas.microsoft.com/office/powerpoint/2010/main" val="1115971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gif"/><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gif"/><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6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6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7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134.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134" y="-11723"/>
            <a:ext cx="9806941" cy="6858000"/>
          </a:xfrm>
          <a:prstGeom prst="rect">
            <a:avLst/>
          </a:prstGeom>
        </p:spPr>
      </p:pic>
      <p:sp>
        <p:nvSpPr>
          <p:cNvPr id="2" name="Titre 1"/>
          <p:cNvSpPr>
            <a:spLocks noGrp="1"/>
          </p:cNvSpPr>
          <p:nvPr>
            <p:ph type="ctrTitle"/>
          </p:nvPr>
        </p:nvSpPr>
        <p:spPr>
          <a:xfrm>
            <a:off x="23446" y="2557109"/>
            <a:ext cx="12105409" cy="2387600"/>
          </a:xfrm>
        </p:spPr>
        <p:txBody>
          <a:bodyPr>
            <a:normAutofit fontScale="90000"/>
          </a:bodyPr>
          <a:lstStyle/>
          <a:p>
            <a:r>
              <a:rPr lang="fr-FR" sz="8000" b="1" dirty="0" smtClean="0">
                <a:solidFill>
                  <a:srgbClr val="00B0F0"/>
                </a:solidFill>
              </a:rPr>
              <a:t>L’Histoire de l’Art </a:t>
            </a:r>
            <a:br>
              <a:rPr lang="fr-FR" sz="8000" b="1" dirty="0" smtClean="0">
                <a:solidFill>
                  <a:srgbClr val="00B0F0"/>
                </a:solidFill>
              </a:rPr>
            </a:br>
            <a:r>
              <a:rPr lang="fr-FR" sz="8000" b="1" dirty="0" smtClean="0">
                <a:solidFill>
                  <a:srgbClr val="00B0F0"/>
                </a:solidFill>
              </a:rPr>
              <a:t>au service de l’apprentissage</a:t>
            </a:r>
            <a:br>
              <a:rPr lang="fr-FR" sz="8000" b="1" dirty="0" smtClean="0">
                <a:solidFill>
                  <a:srgbClr val="00B0F0"/>
                </a:solidFill>
              </a:rPr>
            </a:br>
            <a:r>
              <a:rPr lang="fr-FR" sz="8000" b="1" dirty="0">
                <a:solidFill>
                  <a:srgbClr val="00B0F0"/>
                </a:solidFill>
              </a:rPr>
              <a:t> </a:t>
            </a:r>
            <a:r>
              <a:rPr lang="fr-FR" sz="8000" b="1" dirty="0" smtClean="0">
                <a:solidFill>
                  <a:srgbClr val="00B0F0"/>
                </a:solidFill>
              </a:rPr>
              <a:t>de la langue française</a:t>
            </a:r>
            <a:endParaRPr lang="fr-FR" sz="8000" b="1" dirty="0">
              <a:solidFill>
                <a:srgbClr val="00B0F0"/>
              </a:solidFill>
            </a:endParaRPr>
          </a:p>
        </p:txBody>
      </p:sp>
    </p:spTree>
    <p:extLst>
      <p:ext uri="{BB962C8B-B14F-4D97-AF65-F5344CB8AC3E}">
        <p14:creationId xmlns:p14="http://schemas.microsoft.com/office/powerpoint/2010/main" val="42852523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26" descr="C:\Documents and Settings\Virginie SAVOYE\Mes documents\Mes images\IMAGES HISTOIRE DE L'ART\FRAGONARD\Fragonard, Portrait de l'abbé de Saint-Non, v.1769, Louvre.jpg"/>
          <p:cNvPicPr>
            <a:picLocks noChangeAspect="1" noChangeArrowheads="1"/>
          </p:cNvPicPr>
          <p:nvPr/>
        </p:nvPicPr>
        <p:blipFill>
          <a:blip r:embed="rId2" cstate="print"/>
          <a:srcRect/>
          <a:stretch>
            <a:fillRect/>
          </a:stretch>
        </p:blipFill>
        <p:spPr bwMode="auto">
          <a:xfrm>
            <a:off x="3373581" y="117763"/>
            <a:ext cx="5238750" cy="6667500"/>
          </a:xfrm>
          <a:prstGeom prst="rect">
            <a:avLst/>
          </a:prstGeom>
          <a:noFill/>
        </p:spPr>
      </p:pic>
      <p:sp>
        <p:nvSpPr>
          <p:cNvPr id="58371" name="Rectangle 1027"/>
          <p:cNvSpPr>
            <a:spLocks noChangeArrowheads="1"/>
          </p:cNvSpPr>
          <p:nvPr/>
        </p:nvSpPr>
        <p:spPr bwMode="auto">
          <a:xfrm>
            <a:off x="8468592" y="4024745"/>
            <a:ext cx="3543299" cy="2031325"/>
          </a:xfrm>
          <a:prstGeom prst="rect">
            <a:avLst/>
          </a:prstGeom>
          <a:noFill/>
          <a:ln w="9525">
            <a:noFill/>
            <a:miter lim="800000"/>
            <a:headEnd/>
            <a:tailEnd/>
          </a:ln>
          <a:effectLst/>
        </p:spPr>
        <p:txBody>
          <a:bodyPr wrap="square">
            <a:spAutoFit/>
          </a:bodyPr>
          <a:lstStyle/>
          <a:p>
            <a:pPr algn="ctr"/>
            <a:r>
              <a:rPr lang="fr-FR" dirty="0" smtClean="0"/>
              <a:t>                                                                         Jean Honoré  </a:t>
            </a:r>
            <a:r>
              <a:rPr lang="fr-FR" dirty="0"/>
              <a:t>Fragonard                </a:t>
            </a:r>
            <a:r>
              <a:rPr lang="fr-FR" dirty="0" smtClean="0"/>
              <a:t>                             </a:t>
            </a:r>
            <a:r>
              <a:rPr lang="fr-FR" i="1" dirty="0"/>
              <a:t>Portrait de                 </a:t>
            </a:r>
            <a:r>
              <a:rPr lang="fr-FR" i="1" dirty="0" smtClean="0"/>
              <a:t>                                l‘Abbé </a:t>
            </a:r>
            <a:r>
              <a:rPr lang="fr-FR" i="1" dirty="0"/>
              <a:t>de </a:t>
            </a:r>
            <a:r>
              <a:rPr lang="fr-FR" i="1" dirty="0" err="1" smtClean="0"/>
              <a:t>Saint-Non</a:t>
            </a:r>
            <a:r>
              <a:rPr lang="fr-FR" i="1" dirty="0" smtClean="0"/>
              <a:t>                               </a:t>
            </a:r>
            <a:r>
              <a:rPr lang="fr-FR" dirty="0" smtClean="0"/>
              <a:t> </a:t>
            </a:r>
            <a:r>
              <a:rPr lang="fr-FR" dirty="0"/>
              <a:t>Vers 1769                     </a:t>
            </a:r>
            <a:r>
              <a:rPr lang="fr-FR" dirty="0" smtClean="0"/>
              <a:t>                            </a:t>
            </a:r>
            <a:r>
              <a:rPr lang="fr-FR" dirty="0"/>
              <a:t>Huile sur </a:t>
            </a:r>
            <a:r>
              <a:rPr lang="fr-FR" dirty="0" smtClean="0"/>
              <a:t>toile                                              </a:t>
            </a:r>
            <a:r>
              <a:rPr lang="fr-FR" dirty="0"/>
              <a:t>Louvre</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1835150" y="5685056"/>
            <a:ext cx="8604250" cy="1200329"/>
          </a:xfrm>
          <a:prstGeom prst="rect">
            <a:avLst/>
          </a:prstGeom>
          <a:noFill/>
          <a:ln w="9525">
            <a:noFill/>
            <a:miter lim="800000"/>
            <a:headEnd/>
            <a:tailEnd/>
          </a:ln>
          <a:effectLst/>
        </p:spPr>
        <p:txBody>
          <a:bodyPr>
            <a:spAutoFit/>
          </a:bodyPr>
          <a:lstStyle/>
          <a:p>
            <a:pPr algn="ctr"/>
            <a:r>
              <a:rPr lang="fr-FR" dirty="0"/>
              <a:t>Hubert Robert</a:t>
            </a:r>
          </a:p>
          <a:p>
            <a:pPr algn="ctr"/>
            <a:r>
              <a:rPr lang="fr-FR" dirty="0"/>
              <a:t> </a:t>
            </a:r>
            <a:r>
              <a:rPr lang="fr-FR" i="1" dirty="0"/>
              <a:t>Vue imaginaire de la Grande Galerie du Louvre en ruine</a:t>
            </a:r>
            <a:r>
              <a:rPr lang="fr-FR" dirty="0"/>
              <a:t>, 1796  </a:t>
            </a:r>
          </a:p>
          <a:p>
            <a:pPr algn="ctr"/>
            <a:r>
              <a:rPr lang="fr-FR" dirty="0"/>
              <a:t>Huile sur toile,114 x 146 cm                                                                                   </a:t>
            </a:r>
          </a:p>
          <a:p>
            <a:pPr algn="ctr"/>
            <a:r>
              <a:rPr lang="fr-FR" dirty="0"/>
              <a:t>  Louvre, Paris</a:t>
            </a:r>
          </a:p>
        </p:txBody>
      </p:sp>
      <p:pic>
        <p:nvPicPr>
          <p:cNvPr id="6148" name="Picture 4" descr="C:\Documents and Settings\Virginie SAVOYE\Mes documents\Mes images\louvre1.jpg"/>
          <p:cNvPicPr>
            <a:picLocks noChangeAspect="1" noChangeArrowheads="1"/>
          </p:cNvPicPr>
          <p:nvPr/>
        </p:nvPicPr>
        <p:blipFill>
          <a:blip r:embed="rId2" cstate="print"/>
          <a:srcRect/>
          <a:stretch>
            <a:fillRect/>
          </a:stretch>
        </p:blipFill>
        <p:spPr bwMode="auto">
          <a:xfrm>
            <a:off x="2514600" y="76200"/>
            <a:ext cx="7239000" cy="5619750"/>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nts and Settings\Virginie SAVOYE\Mes documents\Mes images\TRAVAIL\Arte povera\ALIGHIERO E BOETTI, Aujourd'hui Vendredi 27 mars 1973, Performance 1973.jpg"/>
          <p:cNvPicPr>
            <a:picLocks noChangeAspect="1" noChangeArrowheads="1"/>
          </p:cNvPicPr>
          <p:nvPr/>
        </p:nvPicPr>
        <p:blipFill>
          <a:blip r:embed="rId2" cstate="print"/>
          <a:srcRect/>
          <a:stretch>
            <a:fillRect/>
          </a:stretch>
        </p:blipFill>
        <p:spPr bwMode="auto">
          <a:xfrm>
            <a:off x="1061054" y="116634"/>
            <a:ext cx="6267938" cy="2373926"/>
          </a:xfrm>
          <a:prstGeom prst="rect">
            <a:avLst/>
          </a:prstGeom>
          <a:noFill/>
          <a:ln w="9525">
            <a:noFill/>
            <a:miter lim="800000"/>
            <a:headEnd/>
            <a:tailEnd/>
          </a:ln>
        </p:spPr>
      </p:pic>
      <p:sp>
        <p:nvSpPr>
          <p:cNvPr id="24579" name="Text Box 3"/>
          <p:cNvSpPr txBox="1">
            <a:spLocks noChangeArrowheads="1"/>
          </p:cNvSpPr>
          <p:nvPr/>
        </p:nvSpPr>
        <p:spPr bwMode="auto">
          <a:xfrm>
            <a:off x="6268435" y="234304"/>
            <a:ext cx="4775200" cy="1477328"/>
          </a:xfrm>
          <a:prstGeom prst="rect">
            <a:avLst/>
          </a:prstGeom>
          <a:noFill/>
          <a:ln w="9525">
            <a:noFill/>
            <a:miter lim="800000"/>
            <a:headEnd/>
            <a:tailEnd/>
          </a:ln>
        </p:spPr>
        <p:txBody>
          <a:bodyPr>
            <a:spAutoFit/>
          </a:bodyPr>
          <a:lstStyle/>
          <a:p>
            <a:pPr algn="ctr">
              <a:spcBef>
                <a:spcPct val="50000"/>
              </a:spcBef>
            </a:pPr>
            <a:r>
              <a:rPr lang="fr-FR" sz="1800" b="0" dirty="0" err="1"/>
              <a:t>Alighiero</a:t>
            </a:r>
            <a:r>
              <a:rPr lang="fr-FR" sz="1800" b="0" dirty="0" smtClean="0"/>
              <a:t> e/</a:t>
            </a:r>
            <a:r>
              <a:rPr lang="fr-FR" sz="1800" b="0" dirty="0" err="1" smtClean="0"/>
              <a:t>è</a:t>
            </a:r>
            <a:r>
              <a:rPr lang="fr-FR" sz="1800" b="0" dirty="0" smtClean="0"/>
              <a:t> </a:t>
            </a:r>
            <a:r>
              <a:rPr lang="fr-FR" sz="1800" b="0" dirty="0"/>
              <a:t>Boetti                                                         </a:t>
            </a:r>
            <a:r>
              <a:rPr lang="fr-FR" sz="1800" b="0" i="1" dirty="0"/>
              <a:t>Aujourd'hui                             </a:t>
            </a:r>
            <a:r>
              <a:rPr lang="fr-FR" sz="1800" b="0" i="1" dirty="0" smtClean="0"/>
              <a:t>                                      </a:t>
            </a:r>
            <a:r>
              <a:rPr lang="fr-FR" sz="1800" b="0" i="1" dirty="0"/>
              <a:t>Vendredi 27 mars 1973</a:t>
            </a:r>
            <a:r>
              <a:rPr lang="fr-FR" sz="1800" b="0" dirty="0"/>
              <a:t>                                      Performance               </a:t>
            </a:r>
            <a:r>
              <a:rPr lang="fr-FR" sz="1800" b="0" dirty="0" smtClean="0"/>
              <a:t>                                           </a:t>
            </a:r>
            <a:r>
              <a:rPr lang="fr-FR" sz="1800" b="0" dirty="0"/>
              <a:t>Photographie</a:t>
            </a:r>
          </a:p>
        </p:txBody>
      </p:sp>
      <p:pic>
        <p:nvPicPr>
          <p:cNvPr id="24580" name="Picture 4" descr="C:\Documents and Settings\Virginie SAVOYE\Mes documents\Mes images\TRAVAIL\Arte povera\ALIGHIERO E BOETTI, Sans titre, Ciment sur bois, 1ers mots des 'Histoires d'Hérodote', 1968, MNAM, Paris.jpg"/>
          <p:cNvPicPr>
            <a:picLocks noChangeAspect="1" noChangeArrowheads="1"/>
          </p:cNvPicPr>
          <p:nvPr/>
        </p:nvPicPr>
        <p:blipFill>
          <a:blip r:embed="rId3" cstate="print"/>
          <a:srcRect/>
          <a:stretch>
            <a:fillRect/>
          </a:stretch>
        </p:blipFill>
        <p:spPr bwMode="auto">
          <a:xfrm>
            <a:off x="7620000" y="2209800"/>
            <a:ext cx="4320117" cy="4495800"/>
          </a:xfrm>
          <a:prstGeom prst="rect">
            <a:avLst/>
          </a:prstGeom>
          <a:noFill/>
          <a:ln w="9525">
            <a:noFill/>
            <a:miter lim="800000"/>
            <a:headEnd/>
            <a:tailEnd/>
          </a:ln>
        </p:spPr>
      </p:pic>
      <p:sp>
        <p:nvSpPr>
          <p:cNvPr id="24581" name="Rectangle 5"/>
          <p:cNvSpPr>
            <a:spLocks noChangeArrowheads="1"/>
          </p:cNvSpPr>
          <p:nvPr/>
        </p:nvSpPr>
        <p:spPr bwMode="auto">
          <a:xfrm>
            <a:off x="623392" y="2852937"/>
            <a:ext cx="6705600" cy="3693319"/>
          </a:xfrm>
          <a:prstGeom prst="rect">
            <a:avLst/>
          </a:prstGeom>
          <a:noFill/>
          <a:ln w="9525">
            <a:noFill/>
            <a:miter lim="800000"/>
            <a:headEnd/>
            <a:tailEnd/>
          </a:ln>
        </p:spPr>
        <p:txBody>
          <a:bodyPr>
            <a:spAutoFit/>
          </a:bodyPr>
          <a:lstStyle/>
          <a:p>
            <a:pPr algn="ctr"/>
            <a:r>
              <a:rPr lang="fr-FR" sz="1800" b="0" dirty="0" err="1" smtClean="0"/>
              <a:t>Alighiero</a:t>
            </a:r>
            <a:r>
              <a:rPr lang="fr-FR" sz="1800" b="0" dirty="0" smtClean="0"/>
              <a:t> e/</a:t>
            </a:r>
            <a:r>
              <a:rPr lang="fr-FR" sz="1800" b="0" dirty="0" err="1" smtClean="0"/>
              <a:t>è</a:t>
            </a:r>
            <a:r>
              <a:rPr lang="fr-FR" sz="1800" b="0" dirty="0" smtClean="0"/>
              <a:t> </a:t>
            </a:r>
            <a:r>
              <a:rPr lang="fr-FR" sz="1800" b="0" dirty="0" err="1"/>
              <a:t>Boetti</a:t>
            </a:r>
            <a:r>
              <a:rPr lang="fr-FR" sz="1800" b="0" dirty="0"/>
              <a:t>                 </a:t>
            </a:r>
            <a:r>
              <a:rPr lang="fr-FR" sz="1800" b="0" i="1" dirty="0"/>
              <a:t>                                      </a:t>
            </a:r>
            <a:r>
              <a:rPr lang="fr-FR" sz="1800" b="0" i="1" dirty="0" smtClean="0"/>
              <a:t>                                                  </a:t>
            </a:r>
            <a:r>
              <a:rPr lang="fr-FR" sz="1800" b="0" i="1" dirty="0"/>
              <a:t>Sans </a:t>
            </a:r>
            <a:r>
              <a:rPr lang="fr-FR" sz="1800" b="0" i="1" dirty="0" smtClean="0"/>
              <a:t>titre, </a:t>
            </a:r>
            <a:r>
              <a:rPr lang="fr-FR" sz="1800" b="0" dirty="0" smtClean="0"/>
              <a:t>1968                                                                                                       </a:t>
            </a:r>
            <a:r>
              <a:rPr lang="fr-FR" sz="1800" b="0" dirty="0"/>
              <a:t>Ciment sur bois  </a:t>
            </a:r>
            <a:r>
              <a:rPr lang="fr-FR" sz="1800" b="0" dirty="0" smtClean="0"/>
              <a:t>                                                                                                      </a:t>
            </a:r>
            <a:r>
              <a:rPr lang="fr-FR" dirty="0"/>
              <a:t>MNAM, Paris</a:t>
            </a:r>
          </a:p>
          <a:p>
            <a:pPr algn="ctr"/>
            <a:r>
              <a:rPr lang="fr-FR" sz="1800" b="0" dirty="0" smtClean="0"/>
              <a:t>(Premiers </a:t>
            </a:r>
            <a:r>
              <a:rPr lang="fr-FR" sz="1800" b="0" dirty="0"/>
              <a:t>mots </a:t>
            </a:r>
            <a:r>
              <a:rPr lang="fr-FR" sz="1800" b="0" dirty="0" smtClean="0"/>
              <a:t>de :                                                                                          «</a:t>
            </a:r>
            <a:r>
              <a:rPr lang="fr-FR" sz="1800" b="0" dirty="0"/>
              <a:t> </a:t>
            </a:r>
            <a:r>
              <a:rPr lang="fr-FR" sz="1800" b="0" dirty="0" smtClean="0"/>
              <a:t>Histoires » d'Hérodote </a:t>
            </a:r>
          </a:p>
          <a:p>
            <a:pPr algn="ctr"/>
            <a:r>
              <a:rPr lang="fr-FR" sz="1800" b="0" dirty="0" smtClean="0"/>
              <a:t>V ème siècle av. JC)                                                                                    </a:t>
            </a:r>
            <a:r>
              <a:rPr lang="fr-FR" dirty="0" smtClean="0"/>
              <a:t>    </a:t>
            </a:r>
          </a:p>
          <a:p>
            <a:pPr algn="ctr"/>
            <a:endParaRPr lang="fr-FR" dirty="0"/>
          </a:p>
          <a:p>
            <a:pPr algn="ctr"/>
            <a:r>
              <a:rPr lang="fr-FR" dirty="0" smtClean="0"/>
              <a:t>« Hérodote d'Halicarnasse présente ici les résultats de son Enquête afin que le temps n'abolisse pas le souvenir des actions des hommes et que les grands exploits accomplis soit par les Grecs, soit par les Barbares, ne tombent pas dans l'oubli ; il donne aussi la raison du conflit qui mit ces deux peuples aux prises…»</a:t>
            </a:r>
            <a:endParaRPr lang="fr-FR" sz="1800" b="0" dirty="0"/>
          </a:p>
        </p:txBody>
      </p:sp>
      <p:cxnSp>
        <p:nvCxnSpPr>
          <p:cNvPr id="3" name="Connecteur droit avec flèche 2"/>
          <p:cNvCxnSpPr/>
          <p:nvPr/>
        </p:nvCxnSpPr>
        <p:spPr>
          <a:xfrm flipH="1">
            <a:off x="7426569" y="691662"/>
            <a:ext cx="38686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Connecteur droit avec flèche 4"/>
          <p:cNvCxnSpPr/>
          <p:nvPr/>
        </p:nvCxnSpPr>
        <p:spPr>
          <a:xfrm>
            <a:off x="5298831" y="3774831"/>
            <a:ext cx="46551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Documents and Settings\Virginie SAVOYE\Mes documents\Mes images\TRAVAIL\Arte povera\MERZ Mario, La nature &amp; l'art du nombre, 1976, Tubes néon &amp; journaux.jpg"/>
          <p:cNvPicPr>
            <a:picLocks noChangeAspect="1" noChangeArrowheads="1"/>
          </p:cNvPicPr>
          <p:nvPr/>
        </p:nvPicPr>
        <p:blipFill>
          <a:blip r:embed="rId2" cstate="print"/>
          <a:srcRect/>
          <a:stretch>
            <a:fillRect/>
          </a:stretch>
        </p:blipFill>
        <p:spPr bwMode="auto">
          <a:xfrm>
            <a:off x="1371600" y="482714"/>
            <a:ext cx="9895672" cy="4757132"/>
          </a:xfrm>
          <a:prstGeom prst="rect">
            <a:avLst/>
          </a:prstGeom>
          <a:noFill/>
          <a:ln w="9525">
            <a:noFill/>
            <a:miter lim="800000"/>
            <a:headEnd/>
            <a:tailEnd/>
          </a:ln>
        </p:spPr>
      </p:pic>
      <p:sp>
        <p:nvSpPr>
          <p:cNvPr id="18436" name="Rectangle 4"/>
          <p:cNvSpPr>
            <a:spLocks noChangeArrowheads="1"/>
          </p:cNvSpPr>
          <p:nvPr/>
        </p:nvSpPr>
        <p:spPr bwMode="auto">
          <a:xfrm>
            <a:off x="4135036" y="5334000"/>
            <a:ext cx="4368800" cy="1200150"/>
          </a:xfrm>
          <a:prstGeom prst="rect">
            <a:avLst/>
          </a:prstGeom>
          <a:noFill/>
          <a:ln w="9525">
            <a:noFill/>
            <a:miter lim="800000"/>
            <a:headEnd/>
            <a:tailEnd/>
          </a:ln>
        </p:spPr>
        <p:txBody>
          <a:bodyPr>
            <a:spAutoFit/>
          </a:bodyPr>
          <a:lstStyle/>
          <a:p>
            <a:pPr algn="ctr"/>
            <a:r>
              <a:rPr lang="fr-FR" sz="1800" b="0" dirty="0"/>
              <a:t>Mario </a:t>
            </a:r>
            <a:r>
              <a:rPr lang="fr-FR" sz="1800" b="0" dirty="0" smtClean="0"/>
              <a:t>Merz                                                                             </a:t>
            </a:r>
            <a:r>
              <a:rPr lang="fr-FR" sz="1800" b="0" i="1" dirty="0"/>
              <a:t>La nature et l'art du nombre</a:t>
            </a:r>
            <a:r>
              <a:rPr lang="fr-FR" sz="1800" b="0" dirty="0"/>
              <a:t>                                                          1976                                                 </a:t>
            </a:r>
            <a:r>
              <a:rPr lang="fr-FR" sz="1800" b="0" dirty="0" smtClean="0"/>
              <a:t>                                         </a:t>
            </a:r>
            <a:r>
              <a:rPr lang="fr-FR" sz="1800" b="0" dirty="0"/>
              <a:t>Tubes néon </a:t>
            </a:r>
            <a:r>
              <a:rPr lang="fr-FR" sz="1800" b="0" dirty="0" smtClean="0"/>
              <a:t>et </a:t>
            </a:r>
            <a:r>
              <a:rPr lang="fr-FR" sz="1800" b="0" dirty="0"/>
              <a:t>journaux </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4.jpg"/>
          <p:cNvPicPr>
            <a:picLocks noChangeAspect="1"/>
          </p:cNvPicPr>
          <p:nvPr/>
        </p:nvPicPr>
        <p:blipFill>
          <a:blip r:embed="rId2" cstate="print"/>
          <a:stretch>
            <a:fillRect/>
          </a:stretch>
        </p:blipFill>
        <p:spPr>
          <a:xfrm>
            <a:off x="666712" y="142852"/>
            <a:ext cx="10858576" cy="5374995"/>
          </a:xfrm>
          <a:prstGeom prst="rect">
            <a:avLst/>
          </a:prstGeom>
        </p:spPr>
      </p:pic>
      <p:sp>
        <p:nvSpPr>
          <p:cNvPr id="3" name="ZoneTexte 2"/>
          <p:cNvSpPr txBox="1"/>
          <p:nvPr/>
        </p:nvSpPr>
        <p:spPr>
          <a:xfrm>
            <a:off x="2666976" y="5715016"/>
            <a:ext cx="7239051" cy="923330"/>
          </a:xfrm>
          <a:prstGeom prst="rect">
            <a:avLst/>
          </a:prstGeom>
          <a:noFill/>
        </p:spPr>
        <p:txBody>
          <a:bodyPr wrap="square" rtlCol="0">
            <a:spAutoFit/>
          </a:bodyPr>
          <a:lstStyle/>
          <a:p>
            <a:pPr algn="ctr"/>
            <a:r>
              <a:rPr lang="fr-FR" dirty="0" smtClean="0"/>
              <a:t>Ernest Pignon Ernest                                                                                                                        </a:t>
            </a:r>
            <a:r>
              <a:rPr lang="fr-FR" i="1" dirty="0" smtClean="0"/>
              <a:t>Naples</a:t>
            </a:r>
            <a:r>
              <a:rPr lang="fr-FR" dirty="0" smtClean="0"/>
              <a:t>                                                                                                                                  1988</a:t>
            </a:r>
            <a:endParaRPr lang="fr-FR"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666712" y="5381036"/>
            <a:ext cx="4572032" cy="1477328"/>
          </a:xfrm>
          <a:prstGeom prst="rect">
            <a:avLst/>
          </a:prstGeom>
          <a:noFill/>
        </p:spPr>
        <p:txBody>
          <a:bodyPr wrap="square" rtlCol="0">
            <a:spAutoFit/>
          </a:bodyPr>
          <a:lstStyle/>
          <a:p>
            <a:pPr algn="ctr"/>
            <a:r>
              <a:rPr lang="fr-FR" dirty="0" smtClean="0"/>
              <a:t>Caravage                                                                               </a:t>
            </a:r>
            <a:r>
              <a:rPr lang="fr-FR" i="1" dirty="0" smtClean="0"/>
              <a:t>David, </a:t>
            </a:r>
            <a:r>
              <a:rPr lang="fr-FR" dirty="0" smtClean="0"/>
              <a:t>1610                                                                          H : 125 cm, Rome                                                                  </a:t>
            </a:r>
            <a:r>
              <a:rPr lang="fr-FR" i="1" dirty="0" smtClean="0"/>
              <a:t>La Mort de la Vierge, </a:t>
            </a:r>
            <a:r>
              <a:rPr lang="fr-FR" dirty="0" smtClean="0"/>
              <a:t>1606                                                   H : 369 cm,  Louvre</a:t>
            </a:r>
            <a:endParaRPr lang="fr-FR" dirty="0"/>
          </a:p>
        </p:txBody>
      </p:sp>
      <p:cxnSp>
        <p:nvCxnSpPr>
          <p:cNvPr id="3" name="Connecteur droit avec flèche 2"/>
          <p:cNvCxnSpPr/>
          <p:nvPr/>
        </p:nvCxnSpPr>
        <p:spPr>
          <a:xfrm flipV="1">
            <a:off x="2254827" y="5507181"/>
            <a:ext cx="0" cy="270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4343400" y="6390409"/>
            <a:ext cx="3117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0472" y="320796"/>
            <a:ext cx="4180989" cy="6318994"/>
          </a:xfrm>
          <a:prstGeom prst="rect">
            <a:avLst/>
          </a:prstGeom>
        </p:spPr>
      </p:pic>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530" y="114300"/>
            <a:ext cx="4158464" cy="5153525"/>
          </a:xfrm>
          <a:prstGeom prst="rect">
            <a:avLst/>
          </a:prstGeo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rnest-pignon-ernest-naples-recyclage-L-3.jpg"/>
          <p:cNvPicPr>
            <a:picLocks noChangeAspect="1"/>
          </p:cNvPicPr>
          <p:nvPr/>
        </p:nvPicPr>
        <p:blipFill>
          <a:blip r:embed="rId2" cstate="print"/>
          <a:stretch>
            <a:fillRect/>
          </a:stretch>
        </p:blipFill>
        <p:spPr>
          <a:xfrm>
            <a:off x="3238480" y="136062"/>
            <a:ext cx="6096043" cy="6531474"/>
          </a:xfrm>
          <a:prstGeom prst="rect">
            <a:avLst/>
          </a:prstGeom>
        </p:spPr>
      </p:pic>
      <p:sp>
        <p:nvSpPr>
          <p:cNvPr id="3" name="ZoneTexte 2"/>
          <p:cNvSpPr txBox="1"/>
          <p:nvPr/>
        </p:nvSpPr>
        <p:spPr>
          <a:xfrm>
            <a:off x="9239272" y="5220314"/>
            <a:ext cx="3143272" cy="923330"/>
          </a:xfrm>
          <a:prstGeom prst="rect">
            <a:avLst/>
          </a:prstGeom>
          <a:noFill/>
        </p:spPr>
        <p:txBody>
          <a:bodyPr wrap="square" rtlCol="0">
            <a:spAutoFit/>
          </a:bodyPr>
          <a:lstStyle/>
          <a:p>
            <a:pPr algn="ctr"/>
            <a:r>
              <a:rPr lang="fr-FR" dirty="0" smtClean="0"/>
              <a:t>E. Pignon E.                                        </a:t>
            </a:r>
            <a:r>
              <a:rPr lang="fr-FR" i="1" dirty="0" smtClean="0"/>
              <a:t>Naples</a:t>
            </a:r>
            <a:r>
              <a:rPr lang="fr-FR" dirty="0" smtClean="0"/>
              <a:t>                                                 1988 </a:t>
            </a:r>
            <a:endParaRPr lang="fr-FR"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ignon-ernest.jpg"/>
          <p:cNvPicPr>
            <a:picLocks noChangeAspect="1"/>
          </p:cNvPicPr>
          <p:nvPr/>
        </p:nvPicPr>
        <p:blipFill>
          <a:blip r:embed="rId2" cstate="print"/>
          <a:stretch>
            <a:fillRect/>
          </a:stretch>
        </p:blipFill>
        <p:spPr>
          <a:xfrm>
            <a:off x="571461" y="201652"/>
            <a:ext cx="11115816" cy="5656240"/>
          </a:xfrm>
          <a:prstGeom prst="rect">
            <a:avLst/>
          </a:prstGeom>
        </p:spPr>
      </p:pic>
      <p:sp>
        <p:nvSpPr>
          <p:cNvPr id="3" name="ZoneTexte 2"/>
          <p:cNvSpPr txBox="1"/>
          <p:nvPr/>
        </p:nvSpPr>
        <p:spPr>
          <a:xfrm>
            <a:off x="571462" y="5857892"/>
            <a:ext cx="11049077" cy="923330"/>
          </a:xfrm>
          <a:prstGeom prst="rect">
            <a:avLst/>
          </a:prstGeom>
          <a:noFill/>
        </p:spPr>
        <p:txBody>
          <a:bodyPr wrap="square" rtlCol="0">
            <a:spAutoFit/>
          </a:bodyPr>
          <a:lstStyle/>
          <a:p>
            <a:pPr algn="ctr"/>
            <a:r>
              <a:rPr lang="fr-FR" dirty="0" smtClean="0"/>
              <a:t>E. Pignon E.                                                                                                                                                                                                     </a:t>
            </a:r>
            <a:r>
              <a:rPr lang="fr-FR" i="1" dirty="0" smtClean="0"/>
              <a:t>Naples</a:t>
            </a:r>
            <a:r>
              <a:rPr lang="fr-FR" dirty="0" smtClean="0"/>
              <a:t>                                                                                                                                                                                                              1988</a:t>
            </a:r>
            <a:endParaRPr lang="fr-FR"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Documents and Settings\Virginie SAVOYE\Mes documents\Mes images\IMAGES HISTOIRE DE L'ART\Quinzième siècle\BRUEGEL\BRUEGEL Pieter, La Tour de Babel, 1563, Huile sur bois, 114x155cm, Vienne.jpg"/>
          <p:cNvPicPr>
            <a:picLocks noChangeAspect="1" noChangeArrowheads="1"/>
          </p:cNvPicPr>
          <p:nvPr/>
        </p:nvPicPr>
        <p:blipFill>
          <a:blip r:embed="rId2" cstate="print"/>
          <a:srcRect/>
          <a:stretch>
            <a:fillRect/>
          </a:stretch>
        </p:blipFill>
        <p:spPr bwMode="auto">
          <a:xfrm>
            <a:off x="1199456" y="76200"/>
            <a:ext cx="9742760" cy="5513040"/>
          </a:xfrm>
          <a:prstGeom prst="rect">
            <a:avLst/>
          </a:prstGeom>
          <a:noFill/>
        </p:spPr>
      </p:pic>
      <p:sp>
        <p:nvSpPr>
          <p:cNvPr id="29699" name="Rectangle 3"/>
          <p:cNvSpPr>
            <a:spLocks noChangeArrowheads="1"/>
          </p:cNvSpPr>
          <p:nvPr/>
        </p:nvSpPr>
        <p:spPr bwMode="auto">
          <a:xfrm>
            <a:off x="810187" y="5613048"/>
            <a:ext cx="10566400" cy="1200329"/>
          </a:xfrm>
          <a:prstGeom prst="rect">
            <a:avLst/>
          </a:prstGeom>
          <a:noFill/>
          <a:ln w="9525">
            <a:noFill/>
            <a:miter lim="800000"/>
            <a:headEnd/>
            <a:tailEnd/>
          </a:ln>
          <a:effectLst/>
        </p:spPr>
        <p:txBody>
          <a:bodyPr>
            <a:spAutoFit/>
          </a:bodyPr>
          <a:lstStyle/>
          <a:p>
            <a:pPr algn="ctr"/>
            <a:r>
              <a:rPr lang="fr-FR" dirty="0"/>
              <a:t>Pieter </a:t>
            </a:r>
            <a:r>
              <a:rPr lang="fr-FR" dirty="0" smtClean="0"/>
              <a:t>Bruegel                                                                                                                                                                                   </a:t>
            </a:r>
            <a:r>
              <a:rPr lang="fr-FR" i="1" dirty="0"/>
              <a:t>La Tour de Babel</a:t>
            </a:r>
            <a:r>
              <a:rPr lang="fr-FR" dirty="0"/>
              <a:t>, 1563                                                                           </a:t>
            </a:r>
            <a:r>
              <a:rPr lang="fr-FR" dirty="0" smtClean="0"/>
              <a:t>                                                                                     </a:t>
            </a:r>
            <a:r>
              <a:rPr lang="fr-FR" dirty="0"/>
              <a:t>Huile sur bois, 114 x 155 </a:t>
            </a:r>
            <a:r>
              <a:rPr lang="fr-FR" dirty="0" smtClean="0"/>
              <a:t>cm                                                                                                                                                              </a:t>
            </a:r>
            <a:r>
              <a:rPr lang="fr-FR" dirty="0"/>
              <a:t>Vienne</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9712" y="25892"/>
            <a:ext cx="7992052" cy="5763157"/>
          </a:xfrm>
          <a:prstGeom prst="rect">
            <a:avLst/>
          </a:prstGeom>
        </p:spPr>
      </p:pic>
      <p:sp>
        <p:nvSpPr>
          <p:cNvPr id="3" name="ZoneTexte 2"/>
          <p:cNvSpPr txBox="1"/>
          <p:nvPr/>
        </p:nvSpPr>
        <p:spPr>
          <a:xfrm>
            <a:off x="3648295" y="5857396"/>
            <a:ext cx="5434885" cy="923330"/>
          </a:xfrm>
          <a:prstGeom prst="rect">
            <a:avLst/>
          </a:prstGeom>
          <a:noFill/>
        </p:spPr>
        <p:txBody>
          <a:bodyPr wrap="square" rtlCol="0">
            <a:spAutoFit/>
          </a:bodyPr>
          <a:lstStyle/>
          <a:p>
            <a:pPr algn="ctr"/>
            <a:r>
              <a:rPr lang="fr-FR" dirty="0" smtClean="0"/>
              <a:t>Christian </a:t>
            </a:r>
            <a:r>
              <a:rPr lang="fr-FR" dirty="0" err="1" smtClean="0"/>
              <a:t>Dotremont</a:t>
            </a:r>
            <a:r>
              <a:rPr lang="fr-FR" dirty="0" smtClean="0"/>
              <a:t>                                                             </a:t>
            </a:r>
            <a:r>
              <a:rPr lang="fr-FR" i="1" dirty="0" smtClean="0"/>
              <a:t>Logogramme,</a:t>
            </a:r>
            <a:r>
              <a:rPr lang="fr-FR" dirty="0" smtClean="0"/>
              <a:t> </a:t>
            </a:r>
            <a:r>
              <a:rPr lang="fr-FR" dirty="0"/>
              <a:t>1978</a:t>
            </a:r>
          </a:p>
          <a:p>
            <a:pPr algn="ctr"/>
            <a:r>
              <a:rPr lang="fr-FR" dirty="0" smtClean="0"/>
              <a:t>Encre</a:t>
            </a:r>
            <a:endParaRPr lang="fr-FR" dirty="0"/>
          </a:p>
        </p:txBody>
      </p:sp>
    </p:spTree>
    <p:extLst>
      <p:ext uri="{BB962C8B-B14F-4D97-AF65-F5344CB8AC3E}">
        <p14:creationId xmlns:p14="http://schemas.microsoft.com/office/powerpoint/2010/main" val="280648551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Virginie SAVOYE\Mes documents\Mes images\TRAVAIL\Arte povera\PENONE Giuseppe, 3 dessins, 1964, Collection de l'artiste.jpg"/>
          <p:cNvPicPr>
            <a:picLocks noChangeAspect="1" noChangeArrowheads="1"/>
          </p:cNvPicPr>
          <p:nvPr/>
        </p:nvPicPr>
        <p:blipFill>
          <a:blip r:embed="rId2" cstate="print"/>
          <a:srcRect/>
          <a:stretch>
            <a:fillRect/>
          </a:stretch>
        </p:blipFill>
        <p:spPr bwMode="auto">
          <a:xfrm>
            <a:off x="270934" y="152400"/>
            <a:ext cx="2893484" cy="6553200"/>
          </a:xfrm>
          <a:prstGeom prst="rect">
            <a:avLst/>
          </a:prstGeom>
          <a:noFill/>
        </p:spPr>
      </p:pic>
      <p:pic>
        <p:nvPicPr>
          <p:cNvPr id="15363" name="Picture 3" descr="C:\Documents and Settings\Virginie SAVOYE\Mes documents\Mes images\TRAVAIL\Arte povera\PENONE Giuseppe, Cèdre de Versailles, 2002-3, 600cm, Collection particulière.jpg"/>
          <p:cNvPicPr>
            <a:picLocks noChangeAspect="1" noChangeArrowheads="1"/>
          </p:cNvPicPr>
          <p:nvPr/>
        </p:nvPicPr>
        <p:blipFill>
          <a:blip r:embed="rId3" cstate="print"/>
          <a:srcRect/>
          <a:stretch>
            <a:fillRect/>
          </a:stretch>
        </p:blipFill>
        <p:spPr bwMode="auto">
          <a:xfrm>
            <a:off x="7315200" y="152400"/>
            <a:ext cx="4650317" cy="6477000"/>
          </a:xfrm>
          <a:prstGeom prst="rect">
            <a:avLst/>
          </a:prstGeom>
          <a:noFill/>
        </p:spPr>
      </p:pic>
      <p:sp>
        <p:nvSpPr>
          <p:cNvPr id="15364" name="Text Box 4"/>
          <p:cNvSpPr txBox="1">
            <a:spLocks noChangeArrowheads="1"/>
          </p:cNvSpPr>
          <p:nvPr/>
        </p:nvSpPr>
        <p:spPr bwMode="auto">
          <a:xfrm>
            <a:off x="3556000" y="228601"/>
            <a:ext cx="3454400" cy="1338828"/>
          </a:xfrm>
          <a:prstGeom prst="rect">
            <a:avLst/>
          </a:prstGeom>
          <a:noFill/>
          <a:ln w="9525">
            <a:noFill/>
            <a:miter lim="800000"/>
            <a:headEnd/>
            <a:tailEnd/>
          </a:ln>
          <a:effectLst/>
        </p:spPr>
        <p:txBody>
          <a:bodyPr>
            <a:spAutoFit/>
          </a:bodyPr>
          <a:lstStyle/>
          <a:p>
            <a:pPr algn="ctr">
              <a:spcBef>
                <a:spcPct val="50000"/>
              </a:spcBef>
            </a:pPr>
            <a:r>
              <a:rPr lang="fr-FR" dirty="0"/>
              <a:t>Giuseppe </a:t>
            </a:r>
            <a:r>
              <a:rPr lang="fr-FR" dirty="0" err="1" smtClean="0"/>
              <a:t>Penone</a:t>
            </a:r>
            <a:r>
              <a:rPr lang="fr-FR" dirty="0" smtClean="0"/>
              <a:t>                                            </a:t>
            </a:r>
            <a:r>
              <a:rPr lang="fr-FR" i="1" dirty="0"/>
              <a:t>3 </a:t>
            </a:r>
            <a:r>
              <a:rPr lang="fr-FR" i="1" dirty="0" smtClean="0"/>
              <a:t>dessins</a:t>
            </a:r>
            <a:r>
              <a:rPr lang="fr-FR" dirty="0"/>
              <a:t> </a:t>
            </a:r>
            <a:r>
              <a:rPr lang="fr-FR" dirty="0" smtClean="0"/>
              <a:t>                                                       1964                                    </a:t>
            </a:r>
          </a:p>
          <a:p>
            <a:pPr algn="ctr">
              <a:spcBef>
                <a:spcPct val="50000"/>
              </a:spcBef>
            </a:pPr>
            <a:r>
              <a:rPr lang="fr-FR" dirty="0" smtClean="0"/>
              <a:t>Collection </a:t>
            </a:r>
            <a:r>
              <a:rPr lang="fr-FR" dirty="0"/>
              <a:t>de l'artiste</a:t>
            </a:r>
          </a:p>
        </p:txBody>
      </p:sp>
      <p:sp>
        <p:nvSpPr>
          <p:cNvPr id="15365" name="Text Box 5"/>
          <p:cNvSpPr txBox="1">
            <a:spLocks noChangeArrowheads="1"/>
          </p:cNvSpPr>
          <p:nvPr/>
        </p:nvSpPr>
        <p:spPr bwMode="auto">
          <a:xfrm>
            <a:off x="3556000" y="4648200"/>
            <a:ext cx="3657600" cy="1477328"/>
          </a:xfrm>
          <a:prstGeom prst="rect">
            <a:avLst/>
          </a:prstGeom>
          <a:noFill/>
          <a:ln w="9525">
            <a:noFill/>
            <a:miter lim="800000"/>
            <a:headEnd/>
            <a:tailEnd/>
          </a:ln>
          <a:effectLst/>
        </p:spPr>
        <p:txBody>
          <a:bodyPr>
            <a:spAutoFit/>
          </a:bodyPr>
          <a:lstStyle/>
          <a:p>
            <a:pPr algn="ctr">
              <a:spcBef>
                <a:spcPct val="50000"/>
              </a:spcBef>
            </a:pPr>
            <a:r>
              <a:rPr lang="fr-FR" dirty="0"/>
              <a:t>Giuseppe </a:t>
            </a:r>
            <a:r>
              <a:rPr lang="fr-FR" dirty="0" err="1" smtClean="0"/>
              <a:t>Penone</a:t>
            </a:r>
            <a:r>
              <a:rPr lang="fr-FR" dirty="0" smtClean="0"/>
              <a:t>                                        </a:t>
            </a:r>
            <a:r>
              <a:rPr lang="fr-FR" i="1" dirty="0"/>
              <a:t>Cèdre de </a:t>
            </a:r>
            <a:r>
              <a:rPr lang="fr-FR" i="1" dirty="0" smtClean="0"/>
              <a:t>Versailles</a:t>
            </a:r>
            <a:r>
              <a:rPr lang="fr-FR" dirty="0" smtClean="0"/>
              <a:t>                               </a:t>
            </a:r>
            <a:r>
              <a:rPr lang="fr-FR" dirty="0"/>
              <a:t>2002 - </a:t>
            </a:r>
            <a:r>
              <a:rPr lang="fr-FR" dirty="0" smtClean="0"/>
              <a:t>03                                             </a:t>
            </a:r>
            <a:r>
              <a:rPr lang="fr-FR" dirty="0"/>
              <a:t>600 </a:t>
            </a:r>
            <a:r>
              <a:rPr lang="fr-FR" dirty="0" smtClean="0"/>
              <a:t>cm                                                        </a:t>
            </a:r>
            <a:r>
              <a:rPr lang="fr-FR" dirty="0"/>
              <a:t>Collection particulière</a:t>
            </a:r>
          </a:p>
        </p:txBody>
      </p:sp>
      <p:cxnSp>
        <p:nvCxnSpPr>
          <p:cNvPr id="9" name="Connecteur droit avec flèche 8"/>
          <p:cNvCxnSpPr/>
          <p:nvPr/>
        </p:nvCxnSpPr>
        <p:spPr>
          <a:xfrm flipH="1">
            <a:off x="3791744" y="692696"/>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6288021" y="5373216"/>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8861503" y="4850779"/>
            <a:ext cx="3200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dirty="0"/>
              <a:t> Joseph </a:t>
            </a:r>
            <a:r>
              <a:rPr lang="fr-FR" altLang="fr-FR" dirty="0" err="1" smtClean="0"/>
              <a:t>Kosuth</a:t>
            </a:r>
            <a:r>
              <a:rPr lang="fr-FR" altLang="fr-FR" dirty="0" smtClean="0"/>
              <a:t>                                     </a:t>
            </a:r>
            <a:r>
              <a:rPr lang="fr-FR" altLang="fr-FR" i="1" dirty="0"/>
              <a:t>One and </a:t>
            </a:r>
            <a:r>
              <a:rPr lang="fr-FR" altLang="fr-FR" i="1" dirty="0" err="1"/>
              <a:t>three</a:t>
            </a:r>
            <a:r>
              <a:rPr lang="fr-FR" altLang="fr-FR" i="1" dirty="0"/>
              <a:t> chairs                      </a:t>
            </a:r>
            <a:r>
              <a:rPr lang="fr-FR" altLang="fr-FR" dirty="0"/>
              <a:t> 1965                       </a:t>
            </a:r>
            <a:r>
              <a:rPr lang="fr-FR" altLang="fr-FR" dirty="0" smtClean="0"/>
              <a:t>                        </a:t>
            </a:r>
            <a:r>
              <a:rPr lang="fr-FR" altLang="fr-FR" dirty="0"/>
              <a:t>MOMA, New York</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323" y="278780"/>
            <a:ext cx="8400471" cy="6322742"/>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OURS_PENONE_HTML_9ffc1cd.jpg"/>
          <p:cNvPicPr>
            <a:picLocks noChangeAspect="1"/>
          </p:cNvPicPr>
          <p:nvPr/>
        </p:nvPicPr>
        <p:blipFill>
          <a:blip r:embed="rId2" cstate="print"/>
          <a:stretch>
            <a:fillRect/>
          </a:stretch>
        </p:blipFill>
        <p:spPr>
          <a:xfrm>
            <a:off x="5719168" y="3128586"/>
            <a:ext cx="4547051" cy="3515760"/>
          </a:xfrm>
          <a:prstGeom prst="rect">
            <a:avLst/>
          </a:prstGeom>
        </p:spPr>
      </p:pic>
      <p:pic>
        <p:nvPicPr>
          <p:cNvPr id="3" name="Image 2" descr="PENONE_CEDRE_DE_VERSAILLES_2003.jpg"/>
          <p:cNvPicPr>
            <a:picLocks noChangeAspect="1"/>
          </p:cNvPicPr>
          <p:nvPr/>
        </p:nvPicPr>
        <p:blipFill>
          <a:blip r:embed="rId3" cstate="print"/>
          <a:stretch>
            <a:fillRect/>
          </a:stretch>
        </p:blipFill>
        <p:spPr>
          <a:xfrm>
            <a:off x="2020645" y="158197"/>
            <a:ext cx="6458338" cy="2785159"/>
          </a:xfrm>
          <a:prstGeom prst="rect">
            <a:avLst/>
          </a:prstGeo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26" descr="C:\Documents and Settings\Virginie SAVOYE\Mes documents\Mes images\TRAVAIL\MICHEL-ANGE\MICHELANGE, La Piéta,1498-1500, marbre, H=174, L=195, l=69 cm, St Pierre de Rome, bis.jpg"/>
          <p:cNvPicPr>
            <a:picLocks noChangeAspect="1" noChangeArrowheads="1"/>
          </p:cNvPicPr>
          <p:nvPr/>
        </p:nvPicPr>
        <p:blipFill>
          <a:blip r:embed="rId2" cstate="print"/>
          <a:srcRect/>
          <a:stretch>
            <a:fillRect/>
          </a:stretch>
        </p:blipFill>
        <p:spPr bwMode="auto">
          <a:xfrm>
            <a:off x="2229198" y="228600"/>
            <a:ext cx="6315075" cy="6324600"/>
          </a:xfrm>
          <a:prstGeom prst="rect">
            <a:avLst/>
          </a:prstGeom>
          <a:noFill/>
        </p:spPr>
      </p:pic>
      <p:sp>
        <p:nvSpPr>
          <p:cNvPr id="23555" name="Rectangle 1027"/>
          <p:cNvSpPr>
            <a:spLocks noChangeArrowheads="1"/>
          </p:cNvSpPr>
          <p:nvPr/>
        </p:nvSpPr>
        <p:spPr bwMode="auto">
          <a:xfrm>
            <a:off x="8324528" y="4632325"/>
            <a:ext cx="2740025" cy="1754326"/>
          </a:xfrm>
          <a:prstGeom prst="rect">
            <a:avLst/>
          </a:prstGeom>
          <a:noFill/>
          <a:ln w="9525">
            <a:noFill/>
            <a:miter lim="800000"/>
            <a:headEnd/>
            <a:tailEnd/>
          </a:ln>
          <a:effectLst/>
        </p:spPr>
        <p:txBody>
          <a:bodyPr>
            <a:spAutoFit/>
          </a:bodyPr>
          <a:lstStyle/>
          <a:p>
            <a:pPr algn="ctr"/>
            <a:r>
              <a:rPr lang="fr-FR" dirty="0"/>
              <a:t>Michel-Ange                                  </a:t>
            </a:r>
            <a:r>
              <a:rPr lang="fr-FR" i="1" dirty="0"/>
              <a:t> Piéta                                         </a:t>
            </a:r>
            <a:r>
              <a:rPr lang="fr-FR" dirty="0"/>
              <a:t> 1498-1500                              Marbre                                       H : 174 cm                                St Pierre de Rome</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Documents and Settings\Virginie SAVOYE\Mes documents\Mes images\IMAGES HISTOIRE DE L'ART\RAPHAEL\Raphael109-1.jpg"/>
          <p:cNvPicPr>
            <a:picLocks noChangeAspect="1" noChangeArrowheads="1"/>
          </p:cNvPicPr>
          <p:nvPr/>
        </p:nvPicPr>
        <p:blipFill>
          <a:blip r:embed="rId2" cstate="print"/>
          <a:srcRect/>
          <a:stretch>
            <a:fillRect/>
          </a:stretch>
        </p:blipFill>
        <p:spPr bwMode="auto">
          <a:xfrm>
            <a:off x="1676400" y="152400"/>
            <a:ext cx="3124200" cy="2228850"/>
          </a:xfrm>
          <a:prstGeom prst="rect">
            <a:avLst/>
          </a:prstGeom>
          <a:noFill/>
        </p:spPr>
      </p:pic>
      <p:pic>
        <p:nvPicPr>
          <p:cNvPr id="57347" name="Picture 3" descr="C:\Documents and Settings\Virginie SAVOYE\Mes documents\Mes images\IMAGES HISTOIRE DE L'ART\RAPHAEL\Raphael110-1.jpg"/>
          <p:cNvPicPr>
            <a:picLocks noChangeAspect="1" noChangeArrowheads="1"/>
          </p:cNvPicPr>
          <p:nvPr/>
        </p:nvPicPr>
        <p:blipFill>
          <a:blip r:embed="rId3" cstate="print"/>
          <a:srcRect/>
          <a:stretch>
            <a:fillRect/>
          </a:stretch>
        </p:blipFill>
        <p:spPr bwMode="auto">
          <a:xfrm>
            <a:off x="5057776" y="685800"/>
            <a:ext cx="5534025" cy="5715000"/>
          </a:xfrm>
          <a:prstGeom prst="rect">
            <a:avLst/>
          </a:prstGeom>
          <a:noFill/>
        </p:spPr>
      </p:pic>
      <p:sp>
        <p:nvSpPr>
          <p:cNvPr id="57348" name="Text Box 4"/>
          <p:cNvSpPr txBox="1">
            <a:spLocks noChangeArrowheads="1"/>
          </p:cNvSpPr>
          <p:nvPr/>
        </p:nvSpPr>
        <p:spPr bwMode="auto">
          <a:xfrm>
            <a:off x="1905000" y="4098926"/>
            <a:ext cx="3048000" cy="2031325"/>
          </a:xfrm>
          <a:prstGeom prst="rect">
            <a:avLst/>
          </a:prstGeom>
          <a:noFill/>
          <a:ln w="9525">
            <a:noFill/>
            <a:miter lim="800000"/>
            <a:headEnd/>
            <a:tailEnd/>
          </a:ln>
          <a:effectLst/>
        </p:spPr>
        <p:txBody>
          <a:bodyPr>
            <a:spAutoFit/>
          </a:bodyPr>
          <a:lstStyle/>
          <a:p>
            <a:pPr algn="ctr">
              <a:spcBef>
                <a:spcPct val="50000"/>
              </a:spcBef>
            </a:pPr>
            <a:r>
              <a:rPr lang="fr-FR" dirty="0"/>
              <a:t>Raphael                                      </a:t>
            </a:r>
            <a:r>
              <a:rPr lang="fr-FR" i="1" dirty="0"/>
              <a:t>Retable </a:t>
            </a:r>
            <a:r>
              <a:rPr lang="fr-FR" i="1" dirty="0" err="1"/>
              <a:t>Baglioni</a:t>
            </a:r>
            <a:r>
              <a:rPr lang="fr-FR" i="1" dirty="0"/>
              <a:t>                         La mise au Tombeau</a:t>
            </a:r>
            <a:r>
              <a:rPr lang="fr-FR" dirty="0"/>
              <a:t>         </a:t>
            </a:r>
            <a:r>
              <a:rPr lang="fr-FR" dirty="0" smtClean="0"/>
              <a:t>   1507                                              </a:t>
            </a:r>
            <a:r>
              <a:rPr lang="fr-FR" dirty="0"/>
              <a:t>Huile sur bois                             184 X 176 cm                            Gal. Borghèse, Rome</a:t>
            </a:r>
          </a:p>
        </p:txBody>
      </p:sp>
      <p:sp>
        <p:nvSpPr>
          <p:cNvPr id="57349" name="Text Box 5"/>
          <p:cNvSpPr txBox="1">
            <a:spLocks noChangeArrowheads="1"/>
          </p:cNvSpPr>
          <p:nvPr/>
        </p:nvSpPr>
        <p:spPr bwMode="auto">
          <a:xfrm>
            <a:off x="1828800" y="2438400"/>
            <a:ext cx="2819400" cy="923330"/>
          </a:xfrm>
          <a:prstGeom prst="rect">
            <a:avLst/>
          </a:prstGeom>
          <a:noFill/>
          <a:ln w="9525">
            <a:noFill/>
            <a:miter lim="800000"/>
            <a:headEnd/>
            <a:tailEnd/>
          </a:ln>
          <a:effectLst/>
        </p:spPr>
        <p:txBody>
          <a:bodyPr>
            <a:spAutoFit/>
          </a:bodyPr>
          <a:lstStyle/>
          <a:p>
            <a:pPr algn="ctr">
              <a:spcBef>
                <a:spcPct val="50000"/>
              </a:spcBef>
            </a:pPr>
            <a:r>
              <a:rPr lang="fr-FR" dirty="0"/>
              <a:t>Encre                                         23 X 32 cm                       Londres</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Documents and Settings\Virginie SAVOYE\Mes documents\Mes images\TRAVAIL\MICHEL-ANGE\LE CARAVAGE, La mise au tombeau, 1602-04, Huile sur toile, 300x203cm, Pinacothèque du Vatican, Rome.jpg"/>
          <p:cNvPicPr>
            <a:picLocks noChangeAspect="1" noChangeArrowheads="1"/>
          </p:cNvPicPr>
          <p:nvPr/>
        </p:nvPicPr>
        <p:blipFill>
          <a:blip r:embed="rId2" cstate="print"/>
          <a:srcRect/>
          <a:stretch>
            <a:fillRect/>
          </a:stretch>
        </p:blipFill>
        <p:spPr bwMode="auto">
          <a:xfrm>
            <a:off x="3610522" y="152401"/>
            <a:ext cx="4357687" cy="6569075"/>
          </a:xfrm>
          <a:prstGeom prst="rect">
            <a:avLst/>
          </a:prstGeom>
          <a:noFill/>
        </p:spPr>
      </p:pic>
      <p:sp>
        <p:nvSpPr>
          <p:cNvPr id="54275" name="Rectangle 3"/>
          <p:cNvSpPr>
            <a:spLocks noChangeArrowheads="1"/>
          </p:cNvSpPr>
          <p:nvPr/>
        </p:nvSpPr>
        <p:spPr bwMode="auto">
          <a:xfrm>
            <a:off x="7309745" y="4452220"/>
            <a:ext cx="4013200" cy="2031325"/>
          </a:xfrm>
          <a:prstGeom prst="rect">
            <a:avLst/>
          </a:prstGeom>
          <a:noFill/>
          <a:ln w="9525">
            <a:noFill/>
            <a:miter lim="800000"/>
            <a:headEnd/>
            <a:tailEnd/>
          </a:ln>
          <a:effectLst/>
        </p:spPr>
        <p:txBody>
          <a:bodyPr>
            <a:spAutoFit/>
          </a:bodyPr>
          <a:lstStyle/>
          <a:p>
            <a:pPr algn="ctr"/>
            <a:r>
              <a:rPr lang="fr-FR" dirty="0"/>
              <a:t>Caravage                                                         </a:t>
            </a:r>
            <a:r>
              <a:rPr lang="fr-FR" i="1" dirty="0"/>
              <a:t>La mise au tombeau</a:t>
            </a:r>
            <a:r>
              <a:rPr lang="fr-FR" dirty="0"/>
              <a:t>                                    1602 – 04                                                Huile sur toile                                             300 x 203 cm                               </a:t>
            </a:r>
            <a:r>
              <a:rPr lang="fr-FR" dirty="0" smtClean="0"/>
              <a:t>                            Vatican                                                                    </a:t>
            </a:r>
            <a:r>
              <a:rPr lang="fr-FR" dirty="0"/>
              <a:t>Rome</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026" descr="C:\Documents and Settings\Virginie SAVOYE\Mes documents\Mes images\TRAVAIL\MICHEL-ANGE\DAVID Jacques-Louis, Marat assassiné, 1793, Huils sur toile, 165x128cm, Musées royaux, Bruxelles.jpg"/>
          <p:cNvPicPr>
            <a:picLocks noChangeAspect="1" noChangeArrowheads="1"/>
          </p:cNvPicPr>
          <p:nvPr/>
        </p:nvPicPr>
        <p:blipFill>
          <a:blip r:embed="rId2" cstate="print"/>
          <a:srcRect/>
          <a:stretch>
            <a:fillRect/>
          </a:stretch>
        </p:blipFill>
        <p:spPr bwMode="auto">
          <a:xfrm>
            <a:off x="3425825" y="76200"/>
            <a:ext cx="4902200" cy="6705600"/>
          </a:xfrm>
          <a:prstGeom prst="rect">
            <a:avLst/>
          </a:prstGeom>
          <a:noFill/>
          <a:ln w="9525">
            <a:noFill/>
            <a:miter lim="800000"/>
            <a:headEnd/>
            <a:tailEnd/>
          </a:ln>
        </p:spPr>
      </p:pic>
      <p:sp>
        <p:nvSpPr>
          <p:cNvPr id="62467" name="Rectangle 1027"/>
          <p:cNvSpPr>
            <a:spLocks noChangeArrowheads="1"/>
          </p:cNvSpPr>
          <p:nvPr/>
        </p:nvSpPr>
        <p:spPr bwMode="auto">
          <a:xfrm>
            <a:off x="7907052" y="4492913"/>
            <a:ext cx="3489325" cy="2031325"/>
          </a:xfrm>
          <a:prstGeom prst="rect">
            <a:avLst/>
          </a:prstGeom>
          <a:noFill/>
          <a:ln w="9525">
            <a:noFill/>
            <a:miter lim="800000"/>
            <a:headEnd/>
            <a:tailEnd/>
          </a:ln>
        </p:spPr>
        <p:txBody>
          <a:bodyPr>
            <a:spAutoFit/>
          </a:bodyPr>
          <a:lstStyle/>
          <a:p>
            <a:pPr algn="ctr"/>
            <a:r>
              <a:rPr lang="fr-FR" dirty="0"/>
              <a:t>Jacques-Louis David                        </a:t>
            </a:r>
            <a:r>
              <a:rPr lang="fr-FR" i="1" dirty="0"/>
              <a:t>Marat assassiné</a:t>
            </a:r>
            <a:r>
              <a:rPr lang="fr-FR" dirty="0"/>
              <a:t>                               1793                                               Huile sur toile                              </a:t>
            </a:r>
            <a:r>
              <a:rPr lang="fr-FR" dirty="0" smtClean="0"/>
              <a:t> </a:t>
            </a:r>
          </a:p>
          <a:p>
            <a:pPr algn="ctr"/>
            <a:r>
              <a:rPr lang="fr-FR" dirty="0" smtClean="0"/>
              <a:t>165 </a:t>
            </a:r>
            <a:r>
              <a:rPr lang="fr-FR" dirty="0"/>
              <a:t>x 128 cm                   </a:t>
            </a:r>
            <a:r>
              <a:rPr lang="fr-FR" dirty="0" smtClean="0"/>
              <a:t>                         </a:t>
            </a:r>
            <a:r>
              <a:rPr lang="fr-FR" dirty="0"/>
              <a:t>Musées royaux                         Bruxelles</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026" descr="C:\Documents and Settings\Virginie SAVOYE\Mes documents\Mes images\TRAVAIL\ARTISTES\Manet et impress\Manet et impress 03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228601"/>
            <a:ext cx="8229600" cy="5351463"/>
          </a:xfrm>
          <a:prstGeom prst="rect">
            <a:avLst/>
          </a:prstGeom>
          <a:noFill/>
          <a:extLst>
            <a:ext uri="{909E8E84-426E-40DD-AFC4-6F175D3DCCD1}">
              <a14:hiddenFill xmlns:a14="http://schemas.microsoft.com/office/drawing/2010/main">
                <a:solidFill>
                  <a:srgbClr val="FFFFFF"/>
                </a:solidFill>
              </a14:hiddenFill>
            </a:ext>
          </a:extLst>
        </p:spPr>
      </p:pic>
      <p:sp>
        <p:nvSpPr>
          <p:cNvPr id="61443" name="Text Box 1027"/>
          <p:cNvSpPr txBox="1">
            <a:spLocks noChangeArrowheads="1"/>
          </p:cNvSpPr>
          <p:nvPr/>
        </p:nvSpPr>
        <p:spPr bwMode="auto">
          <a:xfrm>
            <a:off x="2438400" y="5657671"/>
            <a:ext cx="7467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altLang="fr-FR" sz="1800" dirty="0">
                <a:latin typeface="+mn-lt"/>
              </a:rPr>
              <a:t>Marc-Antoine Raimondi</a:t>
            </a:r>
            <a:r>
              <a:rPr lang="fr-FR" altLang="fr-FR" sz="1800" i="1" dirty="0">
                <a:latin typeface="+mn-lt"/>
              </a:rPr>
              <a:t>                      </a:t>
            </a:r>
            <a:r>
              <a:rPr lang="fr-FR" altLang="fr-FR" sz="1800" i="1" dirty="0" smtClean="0">
                <a:latin typeface="+mn-lt"/>
              </a:rPr>
              <a:t>                                                                                       </a:t>
            </a:r>
            <a:r>
              <a:rPr lang="fr-FR" altLang="fr-FR" sz="1800" i="1" dirty="0">
                <a:latin typeface="+mn-lt"/>
              </a:rPr>
              <a:t>Le jugement de Paris              </a:t>
            </a:r>
            <a:r>
              <a:rPr lang="fr-FR" altLang="fr-FR" sz="1800" i="1" dirty="0" smtClean="0">
                <a:latin typeface="+mn-lt"/>
              </a:rPr>
              <a:t>                                                                                         </a:t>
            </a:r>
            <a:r>
              <a:rPr lang="fr-FR" altLang="fr-FR" sz="1800" dirty="0" smtClean="0">
                <a:latin typeface="+mn-lt"/>
              </a:rPr>
              <a:t>Gravure                                                                                                                               </a:t>
            </a:r>
            <a:r>
              <a:rPr lang="fr-FR" altLang="fr-FR" sz="1800" dirty="0">
                <a:latin typeface="+mn-lt"/>
              </a:rPr>
              <a:t>1504</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026" descr="C:\Documents and Settings\Virginie SAVOYE\Mes documents\Mes images\TRAVAIL\ARTISTES\Manet et impress\Manet et impress 03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228601"/>
            <a:ext cx="6553200" cy="5089525"/>
          </a:xfrm>
          <a:prstGeom prst="rect">
            <a:avLst/>
          </a:prstGeom>
          <a:noFill/>
          <a:extLst>
            <a:ext uri="{909E8E84-426E-40DD-AFC4-6F175D3DCCD1}">
              <a14:hiddenFill xmlns:a14="http://schemas.microsoft.com/office/drawing/2010/main">
                <a:solidFill>
                  <a:srgbClr val="FFFFFF"/>
                </a:solidFill>
              </a14:hiddenFill>
            </a:ext>
          </a:extLst>
        </p:spPr>
      </p:pic>
      <p:sp>
        <p:nvSpPr>
          <p:cNvPr id="62467" name="Text Box 1027"/>
          <p:cNvSpPr txBox="1">
            <a:spLocks noChangeArrowheads="1"/>
          </p:cNvSpPr>
          <p:nvPr/>
        </p:nvSpPr>
        <p:spPr bwMode="auto">
          <a:xfrm>
            <a:off x="2667000" y="6019800"/>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a:p>
        </p:txBody>
      </p:sp>
      <p:sp>
        <p:nvSpPr>
          <p:cNvPr id="62468" name="Text Box 1028"/>
          <p:cNvSpPr txBox="1">
            <a:spLocks noChangeArrowheads="1"/>
          </p:cNvSpPr>
          <p:nvPr/>
        </p:nvSpPr>
        <p:spPr bwMode="auto">
          <a:xfrm>
            <a:off x="2362200" y="5334000"/>
            <a:ext cx="746760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fr-FR" altLang="fr-FR" b="1" i="1" dirty="0">
                <a:latin typeface="Bradley Hand ITC" panose="03070402050302030203" pitchFamily="66" charset="0"/>
              </a:rPr>
              <a:t> </a:t>
            </a:r>
            <a:r>
              <a:rPr lang="fr-FR" altLang="fr-FR" sz="1800" dirty="0">
                <a:latin typeface="+mn-lt"/>
              </a:rPr>
              <a:t>Edouard Manet</a:t>
            </a:r>
            <a:r>
              <a:rPr lang="fr-FR" altLang="fr-FR" sz="1800" i="1" dirty="0">
                <a:latin typeface="+mn-lt"/>
              </a:rPr>
              <a:t>                                                                       </a:t>
            </a:r>
            <a:r>
              <a:rPr lang="fr-FR" altLang="fr-FR" sz="1800" i="1" dirty="0" smtClean="0">
                <a:latin typeface="+mn-lt"/>
              </a:rPr>
              <a:t>                                                      </a:t>
            </a:r>
            <a:r>
              <a:rPr lang="fr-FR" altLang="fr-FR" sz="1800" i="1" dirty="0">
                <a:latin typeface="+mn-lt"/>
              </a:rPr>
              <a:t>Le déjeuner sur l’herbe, 1863</a:t>
            </a:r>
            <a:r>
              <a:rPr lang="fr-FR" altLang="fr-FR" sz="1800" dirty="0">
                <a:latin typeface="+mn-lt"/>
              </a:rPr>
              <a:t>                                                                                                        Huile sur toile, 208 x 264 cm                                                  </a:t>
            </a:r>
            <a:r>
              <a:rPr lang="fr-FR" altLang="fr-FR" sz="1800" dirty="0" smtClean="0">
                <a:latin typeface="+mn-lt"/>
              </a:rPr>
              <a:t>                                 Orsay</a:t>
            </a:r>
            <a:r>
              <a:rPr lang="fr-FR" altLang="fr-FR" sz="1800" dirty="0">
                <a:latin typeface="+mn-lt"/>
              </a:rPr>
              <a:t>, Paris</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3074" descr="C:\Documents and Settings\Virginie SAVOYE\Mes documents\Mes images\IMAGES HISTOIRE DE L'ART\Année 6O\Raphael24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93664"/>
            <a:ext cx="6553200" cy="5946775"/>
          </a:xfrm>
          <a:prstGeom prst="rect">
            <a:avLst/>
          </a:prstGeom>
          <a:noFill/>
          <a:extLst>
            <a:ext uri="{909E8E84-426E-40DD-AFC4-6F175D3DCCD1}">
              <a14:hiddenFill xmlns:a14="http://schemas.microsoft.com/office/drawing/2010/main">
                <a:solidFill>
                  <a:srgbClr val="FFFFFF"/>
                </a:solidFill>
              </a14:hiddenFill>
            </a:ext>
          </a:extLst>
        </p:spPr>
      </p:pic>
      <p:sp>
        <p:nvSpPr>
          <p:cNvPr id="112643" name="Text Box 3075"/>
          <p:cNvSpPr txBox="1">
            <a:spLocks noChangeArrowheads="1"/>
          </p:cNvSpPr>
          <p:nvPr/>
        </p:nvSpPr>
        <p:spPr bwMode="auto">
          <a:xfrm>
            <a:off x="1524000" y="6096001"/>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dirty="0"/>
              <a:t>Alain Jacquet, </a:t>
            </a:r>
            <a:r>
              <a:rPr lang="fr-FR" altLang="fr-FR" i="1" dirty="0"/>
              <a:t>Le déjeuner sur l’herbe,</a:t>
            </a:r>
            <a:r>
              <a:rPr lang="fr-FR" altLang="fr-FR" dirty="0"/>
              <a:t>  1964                                                      </a:t>
            </a:r>
            <a:r>
              <a:rPr lang="fr-FR" altLang="fr-FR" dirty="0" smtClean="0"/>
              <a:t>                                    </a:t>
            </a:r>
            <a:r>
              <a:rPr lang="fr-FR" altLang="fr-FR" dirty="0"/>
              <a:t>Impression photographique sur toile, 175 x 196 cm, Grenoble</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93478" y="1708665"/>
            <a:ext cx="4759569" cy="1200329"/>
          </a:xfrm>
          <a:prstGeom prst="rect">
            <a:avLst/>
          </a:prstGeom>
          <a:noFill/>
        </p:spPr>
        <p:txBody>
          <a:bodyPr wrap="square" rtlCol="0">
            <a:spAutoFit/>
          </a:bodyPr>
          <a:lstStyle/>
          <a:p>
            <a:pPr algn="ctr"/>
            <a:r>
              <a:rPr lang="fr-FR" sz="7200" b="1" dirty="0" smtClean="0">
                <a:solidFill>
                  <a:srgbClr val="C00000"/>
                </a:solidFill>
              </a:rPr>
              <a:t>Jeu</a:t>
            </a:r>
            <a:endParaRPr lang="fr-FR" sz="7200" b="1" dirty="0">
              <a:solidFill>
                <a:srgbClr val="C00000"/>
              </a:solidFill>
            </a:endParaRPr>
          </a:p>
        </p:txBody>
      </p:sp>
    </p:spTree>
    <p:extLst>
      <p:ext uri="{BB962C8B-B14F-4D97-AF65-F5344CB8AC3E}">
        <p14:creationId xmlns:p14="http://schemas.microsoft.com/office/powerpoint/2010/main" val="71455893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Documents and Settings\Virginie SAVOYE\Mes documents\Mes images\TRAVAIL\HAMILTON Richard, Just what is it that makes today's homes so different, so appealing, 1956, Collage, 26x25cm, MNAM, Par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719" y="72735"/>
            <a:ext cx="6348445" cy="6733309"/>
          </a:xfrm>
          <a:prstGeom prst="rect">
            <a:avLst/>
          </a:prstGeom>
          <a:noFill/>
          <a:extLst>
            <a:ext uri="{909E8E84-426E-40DD-AFC4-6F175D3DCCD1}">
              <a14:hiddenFill xmlns:a14="http://schemas.microsoft.com/office/drawing/2010/main">
                <a:solidFill>
                  <a:srgbClr val="FFFFFF"/>
                </a:solidFill>
              </a14:hiddenFill>
            </a:ext>
          </a:extLst>
        </p:spPr>
      </p:pic>
      <p:sp>
        <p:nvSpPr>
          <p:cNvPr id="45059" name="Rectangle 3"/>
          <p:cNvSpPr>
            <a:spLocks noChangeArrowheads="1"/>
          </p:cNvSpPr>
          <p:nvPr/>
        </p:nvSpPr>
        <p:spPr bwMode="auto">
          <a:xfrm>
            <a:off x="7394862" y="4483389"/>
            <a:ext cx="399006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dirty="0"/>
              <a:t>Richard </a:t>
            </a:r>
            <a:r>
              <a:rPr lang="fr-FR" altLang="fr-FR" dirty="0" err="1" smtClean="0"/>
              <a:t>Halminton</a:t>
            </a:r>
            <a:endParaRPr lang="fr-FR" altLang="fr-FR" dirty="0"/>
          </a:p>
          <a:p>
            <a:pPr algn="ctr"/>
            <a:r>
              <a:rPr lang="fr-FR" altLang="fr-FR" i="1" dirty="0" smtClean="0"/>
              <a:t>Qu’est-ce qui rend nos intérieurs d’aujourd’hui si différents, si attrayants ?</a:t>
            </a:r>
            <a:endParaRPr lang="fr-FR" altLang="fr-FR" i="1" dirty="0"/>
          </a:p>
          <a:p>
            <a:pPr algn="ctr"/>
            <a:r>
              <a:rPr lang="fr-FR" altLang="fr-FR" dirty="0"/>
              <a:t>1956 </a:t>
            </a:r>
          </a:p>
          <a:p>
            <a:pPr algn="ctr"/>
            <a:r>
              <a:rPr lang="fr-FR" altLang="fr-FR" dirty="0"/>
              <a:t>Collage, 26 x 25 cm </a:t>
            </a:r>
          </a:p>
          <a:p>
            <a:pPr algn="ctr"/>
            <a:r>
              <a:rPr lang="fr-FR" altLang="fr-FR" dirty="0"/>
              <a:t>   MNAM, Paris</a:t>
            </a:r>
          </a:p>
        </p:txBody>
      </p:sp>
      <p:sp>
        <p:nvSpPr>
          <p:cNvPr id="2" name="ZoneTexte 1"/>
          <p:cNvSpPr txBox="1"/>
          <p:nvPr/>
        </p:nvSpPr>
        <p:spPr>
          <a:xfrm>
            <a:off x="7574973" y="1493233"/>
            <a:ext cx="4447309" cy="1815882"/>
          </a:xfrm>
          <a:prstGeom prst="rect">
            <a:avLst/>
          </a:prstGeom>
          <a:noFill/>
        </p:spPr>
        <p:txBody>
          <a:bodyPr wrap="square" rtlCol="0">
            <a:spAutoFit/>
          </a:bodyPr>
          <a:lstStyle/>
          <a:p>
            <a:r>
              <a:rPr lang="fr-FR" sz="2800" b="1" dirty="0" smtClean="0">
                <a:solidFill>
                  <a:srgbClr val="C00000"/>
                </a:solidFill>
              </a:rPr>
              <a:t>Regardez bien cette image !</a:t>
            </a:r>
          </a:p>
          <a:p>
            <a:r>
              <a:rPr lang="fr-FR" sz="2800" b="1" dirty="0" smtClean="0">
                <a:solidFill>
                  <a:srgbClr val="C00000"/>
                </a:solidFill>
              </a:rPr>
              <a:t>Regardez vraiment !</a:t>
            </a:r>
          </a:p>
          <a:p>
            <a:r>
              <a:rPr lang="fr-FR" sz="2800" b="1" dirty="0" smtClean="0">
                <a:solidFill>
                  <a:srgbClr val="C00000"/>
                </a:solidFill>
              </a:rPr>
              <a:t>Encore un peu !</a:t>
            </a:r>
          </a:p>
          <a:p>
            <a:endParaRPr lang="fr-FR" sz="28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026" descr="C:\Documents and Settings\Virginie SAVOYE\Mes documents\Mes images\TRAVAIL\DUCHAMP\DUCHAMP Marcel, Porte-bouteilles 1914-64 59 cm Coll. D. Viern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3140" y="73358"/>
            <a:ext cx="4561990" cy="6662059"/>
          </a:xfrm>
          <a:prstGeom prst="rect">
            <a:avLst/>
          </a:prstGeom>
          <a:noFill/>
          <a:extLst>
            <a:ext uri="{909E8E84-426E-40DD-AFC4-6F175D3DCCD1}">
              <a14:hiddenFill xmlns:a14="http://schemas.microsoft.com/office/drawing/2010/main">
                <a:solidFill>
                  <a:srgbClr val="FFFFFF"/>
                </a:solidFill>
              </a14:hiddenFill>
            </a:ext>
          </a:extLst>
        </p:spPr>
      </p:pic>
      <p:sp>
        <p:nvSpPr>
          <p:cNvPr id="36867" name="Text Box 1027"/>
          <p:cNvSpPr txBox="1">
            <a:spLocks noChangeArrowheads="1"/>
          </p:cNvSpPr>
          <p:nvPr/>
        </p:nvSpPr>
        <p:spPr bwMode="auto">
          <a:xfrm>
            <a:off x="8082297" y="4988644"/>
            <a:ext cx="35052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dirty="0"/>
              <a:t>Marcel </a:t>
            </a:r>
            <a:r>
              <a:rPr lang="fr-FR" altLang="fr-FR" dirty="0" smtClean="0"/>
              <a:t>Duchamp                                   </a:t>
            </a:r>
            <a:r>
              <a:rPr lang="fr-FR" altLang="fr-FR" i="1" dirty="0"/>
              <a:t>Porte-bouteilles</a:t>
            </a:r>
            <a:r>
              <a:rPr lang="fr-FR" altLang="fr-FR" dirty="0"/>
              <a:t>        </a:t>
            </a:r>
            <a:r>
              <a:rPr lang="fr-FR" altLang="fr-FR" dirty="0" smtClean="0"/>
              <a:t>                              </a:t>
            </a:r>
            <a:r>
              <a:rPr lang="fr-FR" altLang="fr-FR" dirty="0"/>
              <a:t>Métal                                 </a:t>
            </a:r>
            <a:r>
              <a:rPr lang="fr-FR" altLang="fr-FR" dirty="0" smtClean="0"/>
              <a:t>                      </a:t>
            </a:r>
            <a:r>
              <a:rPr lang="fr-FR" altLang="fr-FR" dirty="0"/>
              <a:t>1914-64                               </a:t>
            </a:r>
            <a:r>
              <a:rPr lang="fr-FR" altLang="fr-FR" dirty="0" smtClean="0"/>
              <a:t>                           </a:t>
            </a:r>
            <a:r>
              <a:rPr lang="fr-FR" altLang="fr-FR" dirty="0"/>
              <a:t>H : 59 cm                                 </a:t>
            </a:r>
            <a:r>
              <a:rPr lang="fr-FR" altLang="fr-FR" dirty="0" smtClean="0"/>
              <a:t>                    </a:t>
            </a:r>
            <a:endParaRPr lang="fr-FR" altLang="fr-FR"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31076" y="1738647"/>
            <a:ext cx="8036415" cy="4708981"/>
          </a:xfrm>
          <a:prstGeom prst="rect">
            <a:avLst/>
          </a:prstGeom>
          <a:noFill/>
        </p:spPr>
        <p:txBody>
          <a:bodyPr wrap="square" rtlCol="0">
            <a:spAutoFit/>
          </a:bodyPr>
          <a:lstStyle/>
          <a:p>
            <a:r>
              <a:rPr lang="fr-FR" sz="2400" b="1" dirty="0" smtClean="0"/>
              <a:t>Combien y a-t-il de personnages réels dans cette œuvre ?</a:t>
            </a:r>
          </a:p>
          <a:p>
            <a:r>
              <a:rPr lang="fr-FR" sz="2400" b="1" dirty="0" smtClean="0"/>
              <a:t>Que voit-on par la fenêtre ?</a:t>
            </a:r>
          </a:p>
          <a:p>
            <a:r>
              <a:rPr lang="fr-FR" sz="2400" b="1" dirty="0" smtClean="0"/>
              <a:t>Voit-on un réfrigérateur ?</a:t>
            </a:r>
          </a:p>
          <a:p>
            <a:r>
              <a:rPr lang="fr-FR" sz="2400" b="1" dirty="0" smtClean="0"/>
              <a:t>Que fait la femme dans les escaliers ?</a:t>
            </a:r>
          </a:p>
          <a:p>
            <a:r>
              <a:rPr lang="fr-FR" sz="2400" b="1" dirty="0" smtClean="0"/>
              <a:t>Quelle est la couleur de sa robe ?</a:t>
            </a:r>
          </a:p>
          <a:p>
            <a:r>
              <a:rPr lang="fr-FR" sz="2400" b="1" dirty="0" smtClean="0"/>
              <a:t>Quelles sont les couleurs principales ?</a:t>
            </a:r>
          </a:p>
          <a:p>
            <a:r>
              <a:rPr lang="fr-FR" sz="2400" b="1" dirty="0" smtClean="0"/>
              <a:t>Combien y a-t-il d’animaux ? Lesquels ?</a:t>
            </a:r>
          </a:p>
          <a:p>
            <a:r>
              <a:rPr lang="fr-FR" sz="2400" b="1" dirty="0" smtClean="0"/>
              <a:t>Où se trouve la femme qui téléphone ?</a:t>
            </a:r>
          </a:p>
          <a:p>
            <a:r>
              <a:rPr lang="fr-FR" sz="2400" b="1" dirty="0" smtClean="0"/>
              <a:t>Est-ce que je vous fatigue ?</a:t>
            </a:r>
          </a:p>
          <a:p>
            <a:endParaRPr lang="fr-FR" sz="2400" b="1" dirty="0" smtClean="0"/>
          </a:p>
          <a:p>
            <a:endParaRPr lang="fr-FR" sz="2400" b="1" dirty="0" smtClean="0"/>
          </a:p>
          <a:p>
            <a:endParaRPr lang="fr-FR" dirty="0" smtClean="0"/>
          </a:p>
          <a:p>
            <a:endParaRPr lang="fr-FR" dirty="0"/>
          </a:p>
        </p:txBody>
      </p:sp>
      <p:sp>
        <p:nvSpPr>
          <p:cNvPr id="3" name="ZoneTexte 2"/>
          <p:cNvSpPr txBox="1"/>
          <p:nvPr/>
        </p:nvSpPr>
        <p:spPr>
          <a:xfrm>
            <a:off x="2434107" y="360608"/>
            <a:ext cx="6542468" cy="523220"/>
          </a:xfrm>
          <a:prstGeom prst="rect">
            <a:avLst/>
          </a:prstGeom>
          <a:noFill/>
        </p:spPr>
        <p:txBody>
          <a:bodyPr wrap="square" rtlCol="0">
            <a:spAutoFit/>
          </a:bodyPr>
          <a:lstStyle/>
          <a:p>
            <a:pPr algn="ctr"/>
            <a:r>
              <a:rPr lang="fr-FR" sz="2800" b="1" dirty="0" smtClean="0">
                <a:solidFill>
                  <a:srgbClr val="C00000"/>
                </a:solidFill>
              </a:rPr>
              <a:t>Qu’avez-vous vu ?</a:t>
            </a:r>
            <a:endParaRPr lang="fr-FR" sz="2800" b="1" dirty="0">
              <a:solidFill>
                <a:srgbClr val="C00000"/>
              </a:solidFill>
            </a:endParaRPr>
          </a:p>
        </p:txBody>
      </p:sp>
    </p:spTree>
    <p:extLst>
      <p:ext uri="{BB962C8B-B14F-4D97-AF65-F5344CB8AC3E}">
        <p14:creationId xmlns:p14="http://schemas.microsoft.com/office/powerpoint/2010/main" val="29137078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Documents and Settings\Virginie SAVOYE\Mes documents\Mes images\TRAVAIL\HAMILTON Richard, Just what is it that makes today's homes so different, so appealing, 1956, Collage, 26x25cm, MNAM, Par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719" y="72735"/>
            <a:ext cx="6348445" cy="6733309"/>
          </a:xfrm>
          <a:prstGeom prst="rect">
            <a:avLst/>
          </a:prstGeom>
          <a:noFill/>
          <a:extLst>
            <a:ext uri="{909E8E84-426E-40DD-AFC4-6F175D3DCCD1}">
              <a14:hiddenFill xmlns:a14="http://schemas.microsoft.com/office/drawing/2010/main">
                <a:solidFill>
                  <a:srgbClr val="FFFFFF"/>
                </a:solidFill>
              </a14:hiddenFill>
            </a:ext>
          </a:extLst>
        </p:spPr>
      </p:pic>
      <p:sp>
        <p:nvSpPr>
          <p:cNvPr id="45059" name="Rectangle 3"/>
          <p:cNvSpPr>
            <a:spLocks noChangeArrowheads="1"/>
          </p:cNvSpPr>
          <p:nvPr/>
        </p:nvSpPr>
        <p:spPr bwMode="auto">
          <a:xfrm>
            <a:off x="7394862" y="4483389"/>
            <a:ext cx="399006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dirty="0"/>
              <a:t>Richard </a:t>
            </a:r>
            <a:r>
              <a:rPr lang="fr-FR" altLang="fr-FR" dirty="0" err="1" smtClean="0"/>
              <a:t>Halminton</a:t>
            </a:r>
            <a:endParaRPr lang="fr-FR" altLang="fr-FR" dirty="0"/>
          </a:p>
          <a:p>
            <a:pPr algn="ctr"/>
            <a:r>
              <a:rPr lang="fr-FR" altLang="fr-FR" i="1" dirty="0" smtClean="0"/>
              <a:t>Qu’est-ce qui rend nos intérieurs d’aujourd’hui si différents, si attrayants ?</a:t>
            </a:r>
            <a:endParaRPr lang="fr-FR" altLang="fr-FR" i="1" dirty="0"/>
          </a:p>
          <a:p>
            <a:pPr algn="ctr"/>
            <a:r>
              <a:rPr lang="fr-FR" altLang="fr-FR" dirty="0"/>
              <a:t>1956 </a:t>
            </a:r>
          </a:p>
          <a:p>
            <a:pPr algn="ctr"/>
            <a:r>
              <a:rPr lang="fr-FR" altLang="fr-FR" dirty="0"/>
              <a:t>Collage, 26 x 25 cm </a:t>
            </a:r>
          </a:p>
          <a:p>
            <a:pPr algn="ctr"/>
            <a:r>
              <a:rPr lang="fr-FR" altLang="fr-FR" dirty="0"/>
              <a:t>   MNAM, Paris</a:t>
            </a:r>
          </a:p>
        </p:txBody>
      </p:sp>
    </p:spTree>
    <p:extLst>
      <p:ext uri="{BB962C8B-B14F-4D97-AF65-F5344CB8AC3E}">
        <p14:creationId xmlns:p14="http://schemas.microsoft.com/office/powerpoint/2010/main" val="427768235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393580" y="2152185"/>
            <a:ext cx="3233854" cy="1200329"/>
          </a:xfrm>
          <a:prstGeom prst="rect">
            <a:avLst/>
          </a:prstGeom>
          <a:noFill/>
        </p:spPr>
        <p:txBody>
          <a:bodyPr wrap="square" rtlCol="0">
            <a:spAutoFit/>
          </a:bodyPr>
          <a:lstStyle/>
          <a:p>
            <a:pPr algn="ctr"/>
            <a:r>
              <a:rPr lang="fr-FR" sz="7200" b="1" smtClean="0">
                <a:solidFill>
                  <a:srgbClr val="C00000"/>
                </a:solidFill>
              </a:rPr>
              <a:t>FIN</a:t>
            </a:r>
            <a:endParaRPr lang="fr-FR" sz="7200" dirty="0">
              <a:solidFill>
                <a:srgbClr val="FF0000"/>
              </a:solidFill>
            </a:endParaRPr>
          </a:p>
        </p:txBody>
      </p:sp>
    </p:spTree>
    <p:extLst>
      <p:ext uri="{BB962C8B-B14F-4D97-AF65-F5344CB8AC3E}">
        <p14:creationId xmlns:p14="http://schemas.microsoft.com/office/powerpoint/2010/main" val="20901373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Documents and Settings\Virginie SAVOYE\Mes documents\Mes images\TRAVAIL\Arte povera\LEWITT Sol, Wall drawing, 1970, Certificat.jpg"/>
          <p:cNvPicPr>
            <a:picLocks noChangeAspect="1" noChangeArrowheads="1"/>
          </p:cNvPicPr>
          <p:nvPr/>
        </p:nvPicPr>
        <p:blipFill>
          <a:blip r:embed="rId2" cstate="print"/>
          <a:srcRect/>
          <a:stretch>
            <a:fillRect/>
          </a:stretch>
        </p:blipFill>
        <p:spPr bwMode="auto">
          <a:xfrm>
            <a:off x="5729551" y="414521"/>
            <a:ext cx="6007436" cy="2931407"/>
          </a:xfrm>
          <a:prstGeom prst="rect">
            <a:avLst/>
          </a:prstGeom>
          <a:noFill/>
        </p:spPr>
      </p:pic>
      <p:sp>
        <p:nvSpPr>
          <p:cNvPr id="7175" name="Text Box 7"/>
          <p:cNvSpPr txBox="1">
            <a:spLocks noChangeArrowheads="1"/>
          </p:cNvSpPr>
          <p:nvPr/>
        </p:nvSpPr>
        <p:spPr bwMode="auto">
          <a:xfrm>
            <a:off x="3877142" y="4183384"/>
            <a:ext cx="3048000" cy="1200329"/>
          </a:xfrm>
          <a:prstGeom prst="rect">
            <a:avLst/>
          </a:prstGeom>
          <a:noFill/>
          <a:ln w="9525">
            <a:noFill/>
            <a:miter lim="800000"/>
            <a:headEnd/>
            <a:tailEnd/>
          </a:ln>
          <a:effectLst/>
        </p:spPr>
        <p:txBody>
          <a:bodyPr>
            <a:spAutoFit/>
          </a:bodyPr>
          <a:lstStyle/>
          <a:p>
            <a:pPr algn="ctr">
              <a:spcBef>
                <a:spcPct val="50000"/>
              </a:spcBef>
            </a:pPr>
            <a:r>
              <a:rPr lang="fr-FR" dirty="0"/>
              <a:t>Sol Le </a:t>
            </a:r>
            <a:r>
              <a:rPr lang="fr-FR" dirty="0" smtClean="0"/>
              <a:t>Witt                                          </a:t>
            </a:r>
            <a:r>
              <a:rPr lang="fr-FR" i="1" dirty="0"/>
              <a:t>Wall </a:t>
            </a:r>
            <a:r>
              <a:rPr lang="fr-FR" i="1" dirty="0" err="1" smtClean="0"/>
              <a:t>drawing</a:t>
            </a:r>
            <a:r>
              <a:rPr lang="fr-FR" dirty="0"/>
              <a:t> </a:t>
            </a:r>
            <a:r>
              <a:rPr lang="fr-FR" dirty="0" smtClean="0"/>
              <a:t>                                  1970                                         Certificats et diagrammes</a:t>
            </a:r>
            <a:endParaRPr lang="fr-FR" dirty="0"/>
          </a:p>
        </p:txBody>
      </p:sp>
      <p:cxnSp>
        <p:nvCxnSpPr>
          <p:cNvPr id="7" name="Connecteur droit avec flèche 6"/>
          <p:cNvCxnSpPr/>
          <p:nvPr/>
        </p:nvCxnSpPr>
        <p:spPr>
          <a:xfrm flipV="1">
            <a:off x="10597663" y="3616569"/>
            <a:ext cx="0"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725" y="414520"/>
            <a:ext cx="4571210" cy="2931407"/>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1454" y="4000498"/>
            <a:ext cx="3709623" cy="2559639"/>
          </a:xfrm>
          <a:prstGeom prst="rect">
            <a:avLst/>
          </a:prstGeom>
        </p:spPr>
      </p:pic>
      <p:cxnSp>
        <p:nvCxnSpPr>
          <p:cNvPr id="9" name="Connecteur droit avec flèche 8"/>
          <p:cNvCxnSpPr/>
          <p:nvPr/>
        </p:nvCxnSpPr>
        <p:spPr>
          <a:xfrm flipV="1">
            <a:off x="6390409" y="4000500"/>
            <a:ext cx="0" cy="342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V="1">
            <a:off x="4353791" y="4000500"/>
            <a:ext cx="0" cy="342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607_ImmaterielZoneKlein.jpg"/>
          <p:cNvPicPr>
            <a:picLocks noChangeAspect="1"/>
          </p:cNvPicPr>
          <p:nvPr/>
        </p:nvPicPr>
        <p:blipFill>
          <a:blip r:embed="rId2" cstate="print"/>
          <a:stretch>
            <a:fillRect/>
          </a:stretch>
        </p:blipFill>
        <p:spPr>
          <a:xfrm>
            <a:off x="6412564" y="188640"/>
            <a:ext cx="4255436" cy="1879484"/>
          </a:xfrm>
          <a:prstGeom prst="rect">
            <a:avLst/>
          </a:prstGeom>
        </p:spPr>
      </p:pic>
      <p:pic>
        <p:nvPicPr>
          <p:cNvPr id="4" name="Image 3" descr="Klein Zone sensibilité immatérielle.bmp"/>
          <p:cNvPicPr>
            <a:picLocks noChangeAspect="1"/>
          </p:cNvPicPr>
          <p:nvPr/>
        </p:nvPicPr>
        <p:blipFill>
          <a:blip r:embed="rId3" cstate="print"/>
          <a:stretch>
            <a:fillRect/>
          </a:stretch>
        </p:blipFill>
        <p:spPr>
          <a:xfrm>
            <a:off x="7100339" y="2274877"/>
            <a:ext cx="2700373" cy="3534519"/>
          </a:xfrm>
          <a:prstGeom prst="rect">
            <a:avLst/>
          </a:prstGeom>
        </p:spPr>
      </p:pic>
      <p:sp>
        <p:nvSpPr>
          <p:cNvPr id="6" name="ZoneTexte 5"/>
          <p:cNvSpPr txBox="1"/>
          <p:nvPr/>
        </p:nvSpPr>
        <p:spPr>
          <a:xfrm>
            <a:off x="1175977" y="25764"/>
            <a:ext cx="4392488" cy="1200329"/>
          </a:xfrm>
          <a:prstGeom prst="rect">
            <a:avLst/>
          </a:prstGeom>
          <a:noFill/>
        </p:spPr>
        <p:txBody>
          <a:bodyPr wrap="square" rtlCol="0">
            <a:spAutoFit/>
          </a:bodyPr>
          <a:lstStyle/>
          <a:p>
            <a:pPr algn="ctr"/>
            <a:r>
              <a:rPr lang="fr-FR" dirty="0"/>
              <a:t>Yves </a:t>
            </a:r>
            <a:r>
              <a:rPr lang="fr-FR" dirty="0" smtClean="0"/>
              <a:t>Klein</a:t>
            </a:r>
          </a:p>
          <a:p>
            <a:pPr algn="ctr"/>
            <a:r>
              <a:rPr lang="fr-FR" dirty="0" smtClean="0"/>
              <a:t>  </a:t>
            </a:r>
            <a:r>
              <a:rPr lang="fr-FR" i="1" dirty="0" err="1"/>
              <a:t>Monogold</a:t>
            </a:r>
            <a:r>
              <a:rPr lang="fr-FR" i="1" dirty="0"/>
              <a:t>  MG 11,   </a:t>
            </a:r>
            <a:r>
              <a:rPr lang="fr-FR" dirty="0"/>
              <a:t>1961                   </a:t>
            </a:r>
            <a:endParaRPr lang="fr-FR" dirty="0" smtClean="0"/>
          </a:p>
          <a:p>
            <a:pPr algn="ctr"/>
            <a:r>
              <a:rPr lang="fr-FR" dirty="0" smtClean="0"/>
              <a:t>   </a:t>
            </a:r>
            <a:r>
              <a:rPr lang="fr-FR" dirty="0"/>
              <a:t>Or sur panneau de </a:t>
            </a:r>
            <a:r>
              <a:rPr lang="fr-FR" dirty="0" smtClean="0"/>
              <a:t>bois</a:t>
            </a:r>
            <a:endParaRPr lang="fr-FR" dirty="0"/>
          </a:p>
          <a:p>
            <a:pPr algn="ctr"/>
            <a:r>
              <a:rPr lang="fr-FR" dirty="0" smtClean="0"/>
              <a:t> </a:t>
            </a:r>
            <a:r>
              <a:rPr lang="fr-FR" dirty="0"/>
              <a:t>74 x 59 cm</a:t>
            </a:r>
          </a:p>
        </p:txBody>
      </p:sp>
      <p:sp>
        <p:nvSpPr>
          <p:cNvPr id="7" name="ZoneTexte 6"/>
          <p:cNvSpPr txBox="1"/>
          <p:nvPr/>
        </p:nvSpPr>
        <p:spPr>
          <a:xfrm>
            <a:off x="6528048" y="5974396"/>
            <a:ext cx="4139952" cy="923330"/>
          </a:xfrm>
          <a:prstGeom prst="rect">
            <a:avLst/>
          </a:prstGeom>
          <a:noFill/>
        </p:spPr>
        <p:txBody>
          <a:bodyPr wrap="square" rtlCol="0">
            <a:spAutoFit/>
          </a:bodyPr>
          <a:lstStyle/>
          <a:p>
            <a:pPr algn="ctr"/>
            <a:r>
              <a:rPr lang="fr-FR" dirty="0"/>
              <a:t>Yves Klein                                                       </a:t>
            </a:r>
            <a:r>
              <a:rPr lang="fr-FR" i="1" dirty="0"/>
              <a:t>Zone de sensibilité picturale immatérielle</a:t>
            </a:r>
          </a:p>
          <a:p>
            <a:pPr algn="ctr"/>
            <a:endParaRPr lang="fr-FR" i="1" dirty="0"/>
          </a:p>
        </p:txBody>
      </p:sp>
      <p:cxnSp>
        <p:nvCxnSpPr>
          <p:cNvPr id="9" name="Connecteur droit avec flèche 8"/>
          <p:cNvCxnSpPr/>
          <p:nvPr/>
        </p:nvCxnSpPr>
        <p:spPr>
          <a:xfrm rot="5400000" flipH="1" flipV="1">
            <a:off x="7698612" y="6093296"/>
            <a:ext cx="28803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rot="5400000">
            <a:off x="1883532" y="648309"/>
            <a:ext cx="36004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744" y="1261262"/>
            <a:ext cx="4791456" cy="54864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Virginie SAVOYE\Mes documents\Mes images\IMAGES HISTOIRE DE L'ART\Le portrait\Raphael207-1.jpg"/>
          <p:cNvPicPr>
            <a:picLocks noChangeAspect="1" noChangeArrowheads="1"/>
          </p:cNvPicPr>
          <p:nvPr/>
        </p:nvPicPr>
        <p:blipFill>
          <a:blip r:embed="rId2" cstate="print"/>
          <a:srcRect/>
          <a:stretch>
            <a:fillRect/>
          </a:stretch>
        </p:blipFill>
        <p:spPr bwMode="auto">
          <a:xfrm>
            <a:off x="2445328" y="77124"/>
            <a:ext cx="6594763" cy="6708139"/>
          </a:xfrm>
          <a:prstGeom prst="rect">
            <a:avLst/>
          </a:prstGeom>
          <a:noFill/>
          <a:ln w="9525">
            <a:noFill/>
            <a:miter lim="800000"/>
            <a:headEnd/>
            <a:tailEnd/>
          </a:ln>
        </p:spPr>
      </p:pic>
      <p:sp>
        <p:nvSpPr>
          <p:cNvPr id="5123" name="Text Box 3"/>
          <p:cNvSpPr txBox="1">
            <a:spLocks noChangeArrowheads="1"/>
          </p:cNvSpPr>
          <p:nvPr/>
        </p:nvSpPr>
        <p:spPr bwMode="auto">
          <a:xfrm>
            <a:off x="8286751" y="4556126"/>
            <a:ext cx="4368800" cy="1754326"/>
          </a:xfrm>
          <a:prstGeom prst="rect">
            <a:avLst/>
          </a:prstGeom>
          <a:noFill/>
          <a:ln w="9525">
            <a:noFill/>
            <a:miter lim="800000"/>
            <a:headEnd/>
            <a:tailEnd/>
          </a:ln>
        </p:spPr>
        <p:txBody>
          <a:bodyPr>
            <a:spAutoFit/>
          </a:bodyPr>
          <a:lstStyle/>
          <a:p>
            <a:pPr algn="ctr">
              <a:spcBef>
                <a:spcPct val="50000"/>
              </a:spcBef>
            </a:pPr>
            <a:r>
              <a:rPr lang="fr-FR" dirty="0">
                <a:latin typeface="Calibri" pitchFamily="34" charset="0"/>
              </a:rPr>
              <a:t>Arman             </a:t>
            </a:r>
            <a:r>
              <a:rPr lang="fr-FR" dirty="0" smtClean="0">
                <a:latin typeface="Calibri" pitchFamily="34" charset="0"/>
              </a:rPr>
              <a:t>                                                      </a:t>
            </a:r>
            <a:r>
              <a:rPr lang="fr-FR" i="1" dirty="0">
                <a:latin typeface="Calibri" pitchFamily="34" charset="0"/>
              </a:rPr>
              <a:t>Autoportrait</a:t>
            </a:r>
            <a:r>
              <a:rPr lang="fr-FR" dirty="0">
                <a:latin typeface="Calibri" pitchFamily="34" charset="0"/>
              </a:rPr>
              <a:t>                     </a:t>
            </a:r>
            <a:r>
              <a:rPr lang="fr-FR" dirty="0" smtClean="0">
                <a:latin typeface="Calibri" pitchFamily="34" charset="0"/>
              </a:rPr>
              <a:t>                                      </a:t>
            </a:r>
            <a:r>
              <a:rPr lang="fr-FR" dirty="0">
                <a:latin typeface="Calibri" pitchFamily="34" charset="0"/>
              </a:rPr>
              <a:t>1992                                       </a:t>
            </a:r>
            <a:r>
              <a:rPr lang="fr-FR" dirty="0" smtClean="0">
                <a:latin typeface="Calibri" pitchFamily="34" charset="0"/>
              </a:rPr>
              <a:t>                               </a:t>
            </a:r>
            <a:r>
              <a:rPr lang="fr-FR" dirty="0">
                <a:latin typeface="Calibri" pitchFamily="34" charset="0"/>
              </a:rPr>
              <a:t>Objets sous plexiglass                 </a:t>
            </a:r>
            <a:r>
              <a:rPr lang="fr-FR" dirty="0" smtClean="0">
                <a:latin typeface="Calibri" pitchFamily="34" charset="0"/>
              </a:rPr>
              <a:t>                            </a:t>
            </a:r>
            <a:r>
              <a:rPr lang="fr-FR" dirty="0">
                <a:latin typeface="Calibri" pitchFamily="34" charset="0"/>
              </a:rPr>
              <a:t>120 X 90 cm                                   </a:t>
            </a:r>
            <a:r>
              <a:rPr lang="fr-FR" dirty="0" smtClean="0">
                <a:latin typeface="Calibri" pitchFamily="34" charset="0"/>
              </a:rPr>
              <a:t>                           </a:t>
            </a:r>
            <a:r>
              <a:rPr lang="fr-FR" dirty="0">
                <a:latin typeface="Calibri" pitchFamily="34" charset="0"/>
              </a:rPr>
              <a:t>Col. Part.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149999"/>
            <a:ext cx="5238750" cy="6553200"/>
          </a:xfrm>
          <a:prstGeom prst="rect">
            <a:avLst/>
          </a:prstGeom>
        </p:spPr>
      </p:pic>
      <p:sp>
        <p:nvSpPr>
          <p:cNvPr id="4" name="ZoneTexte 3"/>
          <p:cNvSpPr txBox="1"/>
          <p:nvPr/>
        </p:nvSpPr>
        <p:spPr>
          <a:xfrm>
            <a:off x="8593282" y="4862945"/>
            <a:ext cx="2763982" cy="1226128"/>
          </a:xfrm>
          <a:prstGeom prst="rect">
            <a:avLst/>
          </a:prstGeom>
          <a:noFill/>
        </p:spPr>
        <p:txBody>
          <a:bodyPr wrap="square" rtlCol="0">
            <a:spAutoFit/>
          </a:bodyPr>
          <a:lstStyle/>
          <a:p>
            <a:endParaRPr lang="fr-FR" dirty="0"/>
          </a:p>
        </p:txBody>
      </p:sp>
      <p:sp>
        <p:nvSpPr>
          <p:cNvPr id="5" name="ZoneTexte 4"/>
          <p:cNvSpPr txBox="1"/>
          <p:nvPr/>
        </p:nvSpPr>
        <p:spPr>
          <a:xfrm>
            <a:off x="8437418" y="4862945"/>
            <a:ext cx="2535382" cy="1477328"/>
          </a:xfrm>
          <a:prstGeom prst="rect">
            <a:avLst/>
          </a:prstGeom>
          <a:noFill/>
        </p:spPr>
        <p:txBody>
          <a:bodyPr wrap="square" rtlCol="0">
            <a:spAutoFit/>
          </a:bodyPr>
          <a:lstStyle/>
          <a:p>
            <a:pPr algn="ctr"/>
            <a:r>
              <a:rPr lang="fr-FR" dirty="0"/>
              <a:t>Louis </a:t>
            </a:r>
            <a:r>
              <a:rPr lang="fr-FR" dirty="0" smtClean="0"/>
              <a:t>Cane                                   </a:t>
            </a:r>
            <a:r>
              <a:rPr lang="fr-FR" i="1" dirty="0"/>
              <a:t>Toile </a:t>
            </a:r>
            <a:r>
              <a:rPr lang="fr-FR" i="1" dirty="0" smtClean="0"/>
              <a:t>sol/mur                            </a:t>
            </a:r>
            <a:r>
              <a:rPr lang="fr-FR" dirty="0" smtClean="0"/>
              <a:t>1971                                                 </a:t>
            </a:r>
            <a:r>
              <a:rPr lang="fr-FR" dirty="0"/>
              <a:t>H </a:t>
            </a:r>
            <a:r>
              <a:rPr lang="fr-FR" dirty="0" smtClean="0"/>
              <a:t>: </a:t>
            </a:r>
            <a:r>
              <a:rPr lang="fr-FR" dirty="0"/>
              <a:t>240 </a:t>
            </a:r>
            <a:r>
              <a:rPr lang="fr-FR" dirty="0" smtClean="0"/>
              <a:t>cm                                        </a:t>
            </a:r>
            <a:r>
              <a:rPr lang="fr-FR" dirty="0"/>
              <a:t>MNAM, Paris</a:t>
            </a:r>
          </a:p>
        </p:txBody>
      </p:sp>
    </p:spTree>
    <p:extLst>
      <p:ext uri="{BB962C8B-B14F-4D97-AF65-F5344CB8AC3E}">
        <p14:creationId xmlns:p14="http://schemas.microsoft.com/office/powerpoint/2010/main" val="1769909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Documents and Settings\Virginie SAVOYE\Mes documents\Mes images\IMAGES HISTOIRE DE L'ART\Garouste\Garouste Gérard Le commandeur et la règle du jeu 1985 Huile sur toile 2OO x 230 c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34926"/>
            <a:ext cx="7162800" cy="603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1600200" y="6080126"/>
            <a:ext cx="906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dirty="0">
                <a:latin typeface="Calibri" panose="020F0502020204030204" pitchFamily="34" charset="0"/>
              </a:rPr>
              <a:t>Gérard </a:t>
            </a:r>
            <a:r>
              <a:rPr lang="fr-FR" altLang="fr-FR" dirty="0" err="1">
                <a:latin typeface="Calibri" panose="020F0502020204030204" pitchFamily="34" charset="0"/>
              </a:rPr>
              <a:t>Garouste</a:t>
            </a:r>
            <a:r>
              <a:rPr lang="fr-FR" altLang="fr-FR" dirty="0">
                <a:latin typeface="Calibri" panose="020F0502020204030204" pitchFamily="34" charset="0"/>
              </a:rPr>
              <a:t>, </a:t>
            </a:r>
            <a:r>
              <a:rPr lang="fr-FR" altLang="fr-FR" i="1" dirty="0">
                <a:latin typeface="Calibri" panose="020F0502020204030204" pitchFamily="34" charset="0"/>
              </a:rPr>
              <a:t>Le commandeur et la règle du jeu,</a:t>
            </a:r>
            <a:r>
              <a:rPr lang="fr-FR" altLang="fr-FR" dirty="0">
                <a:latin typeface="Calibri" panose="020F0502020204030204" pitchFamily="34" charset="0"/>
              </a:rPr>
              <a:t> 1985                                       </a:t>
            </a:r>
            <a:r>
              <a:rPr lang="fr-FR" altLang="fr-FR" dirty="0" smtClean="0">
                <a:latin typeface="Calibri" panose="020F0502020204030204" pitchFamily="34" charset="0"/>
              </a:rPr>
              <a:t>                                                </a:t>
            </a:r>
            <a:r>
              <a:rPr lang="fr-FR" altLang="fr-FR" dirty="0">
                <a:latin typeface="Calibri" panose="020F0502020204030204" pitchFamily="34" charset="0"/>
              </a:rPr>
              <a:t>Huile sur toile, 2OO x 230 cm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141785" y="1254369"/>
            <a:ext cx="5838092" cy="1200329"/>
          </a:xfrm>
          <a:prstGeom prst="rect">
            <a:avLst/>
          </a:prstGeom>
          <a:noFill/>
        </p:spPr>
        <p:txBody>
          <a:bodyPr wrap="square" rtlCol="0">
            <a:spAutoFit/>
          </a:bodyPr>
          <a:lstStyle/>
          <a:p>
            <a:pPr algn="ctr"/>
            <a:r>
              <a:rPr lang="fr-FR" sz="7200" b="1" dirty="0" smtClean="0">
                <a:solidFill>
                  <a:srgbClr val="C00000"/>
                </a:solidFill>
              </a:rPr>
              <a:t>Jeu</a:t>
            </a:r>
            <a:endParaRPr lang="fr-FR" sz="7200" b="1" dirty="0">
              <a:solidFill>
                <a:srgbClr val="C00000"/>
              </a:solidFill>
            </a:endParaRPr>
          </a:p>
        </p:txBody>
      </p:sp>
    </p:spTree>
    <p:extLst>
      <p:ext uri="{BB962C8B-B14F-4D97-AF65-F5344CB8AC3E}">
        <p14:creationId xmlns:p14="http://schemas.microsoft.com/office/powerpoint/2010/main" val="2399196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hendrickje-sleeping1.jpg"/>
          <p:cNvPicPr>
            <a:picLocks noChangeAspect="1"/>
          </p:cNvPicPr>
          <p:nvPr/>
        </p:nvPicPr>
        <p:blipFill>
          <a:blip r:embed="rId2" cstate="print"/>
          <a:srcRect l="1141" t="49134" r="12551" b="4016"/>
          <a:stretch>
            <a:fillRect/>
          </a:stretch>
        </p:blipFill>
        <p:spPr>
          <a:xfrm>
            <a:off x="1276221" y="371129"/>
            <a:ext cx="9145594" cy="4496158"/>
          </a:xfrm>
          <a:prstGeom prst="rect">
            <a:avLst/>
          </a:prstGeom>
        </p:spPr>
      </p:pic>
      <p:sp>
        <p:nvSpPr>
          <p:cNvPr id="6" name="ZoneTexte 5"/>
          <p:cNvSpPr txBox="1"/>
          <p:nvPr/>
        </p:nvSpPr>
        <p:spPr>
          <a:xfrm>
            <a:off x="2661138" y="5017477"/>
            <a:ext cx="6482862" cy="1569660"/>
          </a:xfrm>
          <a:prstGeom prst="rect">
            <a:avLst/>
          </a:prstGeom>
          <a:noFill/>
        </p:spPr>
        <p:txBody>
          <a:bodyPr wrap="square" rtlCol="0">
            <a:spAutoFit/>
          </a:bodyPr>
          <a:lstStyle/>
          <a:p>
            <a:pPr algn="ctr"/>
            <a:r>
              <a:rPr lang="fr-FR" sz="2400" b="1" dirty="0" smtClean="0">
                <a:solidFill>
                  <a:srgbClr val="C00000"/>
                </a:solidFill>
              </a:rPr>
              <a:t>Qui est l’artiste ?</a:t>
            </a:r>
          </a:p>
          <a:p>
            <a:pPr algn="ctr"/>
            <a:r>
              <a:rPr lang="fr-FR" sz="2400" b="1" dirty="0" smtClean="0">
                <a:solidFill>
                  <a:srgbClr val="C00000"/>
                </a:solidFill>
              </a:rPr>
              <a:t>De quand date cette œuvre ?</a:t>
            </a:r>
          </a:p>
          <a:p>
            <a:pPr algn="ctr"/>
            <a:r>
              <a:rPr lang="fr-FR" sz="2400" b="1" dirty="0" smtClean="0">
                <a:solidFill>
                  <a:srgbClr val="C00000"/>
                </a:solidFill>
              </a:rPr>
              <a:t>Avec quoi a-t-elle été peinte ?</a:t>
            </a:r>
          </a:p>
          <a:p>
            <a:pPr algn="ctr"/>
            <a:r>
              <a:rPr lang="fr-FR" sz="2400" b="1" dirty="0" smtClean="0">
                <a:solidFill>
                  <a:srgbClr val="C00000"/>
                </a:solidFill>
              </a:rPr>
              <a:t>Qu’est ce que ça représente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827230" y="1004551"/>
            <a:ext cx="7572777" cy="4524315"/>
          </a:xfrm>
          <a:prstGeom prst="rect">
            <a:avLst/>
          </a:prstGeom>
          <a:noFill/>
        </p:spPr>
        <p:txBody>
          <a:bodyPr wrap="square" rtlCol="0">
            <a:spAutoFit/>
          </a:bodyPr>
          <a:lstStyle/>
          <a:p>
            <a:r>
              <a:rPr lang="fr-FR" sz="3600" b="1" dirty="0" smtClean="0">
                <a:solidFill>
                  <a:srgbClr val="C00000"/>
                </a:solidFill>
              </a:rPr>
              <a:t>Art :</a:t>
            </a:r>
          </a:p>
          <a:p>
            <a:endParaRPr lang="fr-FR" sz="3600" dirty="0" smtClean="0">
              <a:solidFill>
                <a:srgbClr val="C00000"/>
              </a:solidFill>
            </a:endParaRPr>
          </a:p>
          <a:p>
            <a:r>
              <a:rPr lang="fr-FR" sz="3600" dirty="0" smtClean="0">
                <a:solidFill>
                  <a:srgbClr val="C00000"/>
                </a:solidFill>
              </a:rPr>
              <a:t>Idées et techniques</a:t>
            </a:r>
          </a:p>
          <a:p>
            <a:r>
              <a:rPr lang="fr-FR" sz="3600" dirty="0" smtClean="0">
                <a:solidFill>
                  <a:srgbClr val="C00000"/>
                </a:solidFill>
              </a:rPr>
              <a:t>Mathématique</a:t>
            </a:r>
            <a:r>
              <a:rPr lang="fr-FR" sz="3600" dirty="0">
                <a:solidFill>
                  <a:srgbClr val="C00000"/>
                </a:solidFill>
              </a:rPr>
              <a:t>, géométrie et science</a:t>
            </a:r>
          </a:p>
          <a:p>
            <a:r>
              <a:rPr lang="fr-FR" sz="3600" dirty="0">
                <a:solidFill>
                  <a:srgbClr val="C00000"/>
                </a:solidFill>
              </a:rPr>
              <a:t>Réalité et transcendance</a:t>
            </a:r>
          </a:p>
          <a:p>
            <a:r>
              <a:rPr lang="fr-FR" sz="3600" dirty="0" smtClean="0">
                <a:solidFill>
                  <a:srgbClr val="C00000"/>
                </a:solidFill>
              </a:rPr>
              <a:t>Nature et culture</a:t>
            </a:r>
          </a:p>
          <a:p>
            <a:r>
              <a:rPr lang="fr-FR" sz="3600" dirty="0" smtClean="0">
                <a:solidFill>
                  <a:srgbClr val="C00000"/>
                </a:solidFill>
              </a:rPr>
              <a:t>Raison et Passion</a:t>
            </a:r>
          </a:p>
          <a:p>
            <a:r>
              <a:rPr lang="fr-FR" sz="3600" dirty="0" smtClean="0">
                <a:solidFill>
                  <a:srgbClr val="C00000"/>
                </a:solidFill>
              </a:rPr>
              <a:t>Mémoire </a:t>
            </a:r>
          </a:p>
        </p:txBody>
      </p:sp>
    </p:spTree>
    <p:extLst>
      <p:ext uri="{BB962C8B-B14F-4D97-AF65-F5344CB8AC3E}">
        <p14:creationId xmlns:p14="http://schemas.microsoft.com/office/powerpoint/2010/main" val="29462102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endrickje-sleeping1.jpg"/>
          <p:cNvPicPr>
            <a:picLocks noChangeAspect="1"/>
          </p:cNvPicPr>
          <p:nvPr/>
        </p:nvPicPr>
        <p:blipFill>
          <a:blip r:embed="rId2" cstate="print"/>
          <a:srcRect l="1141" t="1181" r="856" b="1417"/>
          <a:stretch>
            <a:fillRect/>
          </a:stretch>
        </p:blipFill>
        <p:spPr>
          <a:xfrm>
            <a:off x="210229" y="96200"/>
            <a:ext cx="7395001" cy="6656291"/>
          </a:xfrm>
          <a:prstGeom prst="rect">
            <a:avLst/>
          </a:prstGeom>
        </p:spPr>
      </p:pic>
      <p:pic>
        <p:nvPicPr>
          <p:cNvPr id="3" name="Image 2" descr="hendrickje-sleeping1.jpg"/>
          <p:cNvPicPr>
            <a:picLocks noChangeAspect="1"/>
          </p:cNvPicPr>
          <p:nvPr/>
        </p:nvPicPr>
        <p:blipFill>
          <a:blip r:embed="rId2" cstate="print"/>
          <a:srcRect l="1141" t="49134" r="12551" b="4016"/>
          <a:stretch>
            <a:fillRect/>
          </a:stretch>
        </p:blipFill>
        <p:spPr>
          <a:xfrm>
            <a:off x="7761719" y="3938953"/>
            <a:ext cx="4175472" cy="2052746"/>
          </a:xfrm>
          <a:prstGeom prst="rect">
            <a:avLst/>
          </a:prstGeom>
        </p:spPr>
      </p:pic>
      <p:sp>
        <p:nvSpPr>
          <p:cNvPr id="4" name="ZoneTexte 3"/>
          <p:cNvSpPr txBox="1"/>
          <p:nvPr/>
        </p:nvSpPr>
        <p:spPr>
          <a:xfrm>
            <a:off x="7497193" y="1497923"/>
            <a:ext cx="4704523" cy="1754326"/>
          </a:xfrm>
          <a:prstGeom prst="rect">
            <a:avLst/>
          </a:prstGeom>
          <a:noFill/>
        </p:spPr>
        <p:txBody>
          <a:bodyPr wrap="square" rtlCol="0">
            <a:spAutoFit/>
          </a:bodyPr>
          <a:lstStyle/>
          <a:p>
            <a:pPr algn="ctr"/>
            <a:r>
              <a:rPr lang="fr-FR" dirty="0" smtClean="0"/>
              <a:t>Rembrandt                                                                          </a:t>
            </a:r>
            <a:r>
              <a:rPr lang="fr-FR" i="1" dirty="0" smtClean="0"/>
              <a:t>Jeune femme endormie </a:t>
            </a:r>
            <a:r>
              <a:rPr lang="fr-FR" i="1" dirty="0"/>
              <a:t> </a:t>
            </a:r>
            <a:r>
              <a:rPr lang="fr-FR" i="1" dirty="0" smtClean="0"/>
              <a:t>                                                   </a:t>
            </a:r>
            <a:r>
              <a:rPr lang="fr-FR" dirty="0" smtClean="0"/>
              <a:t>Vers 1654                                                                              Encre sur papier                                                                      24 x 20 cm                                                                     Londres</a:t>
            </a:r>
            <a:endParaRPr lang="fr-FR" dirty="0"/>
          </a:p>
        </p:txBody>
      </p:sp>
    </p:spTree>
    <p:extLst>
      <p:ext uri="{BB962C8B-B14F-4D97-AF65-F5344CB8AC3E}">
        <p14:creationId xmlns:p14="http://schemas.microsoft.com/office/powerpoint/2010/main" val="1997759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24" y="45504"/>
            <a:ext cx="12168553" cy="6730828"/>
          </a:xfrm>
          <a:prstGeom prst="rect">
            <a:avLst/>
          </a:prstGeom>
        </p:spPr>
      </p:pic>
      <p:sp>
        <p:nvSpPr>
          <p:cNvPr id="2" name="ZoneTexte 1"/>
          <p:cNvSpPr txBox="1"/>
          <p:nvPr/>
        </p:nvSpPr>
        <p:spPr>
          <a:xfrm>
            <a:off x="2307445" y="1148759"/>
            <a:ext cx="7225990" cy="4524315"/>
          </a:xfrm>
          <a:prstGeom prst="rect">
            <a:avLst/>
          </a:prstGeom>
          <a:noFill/>
        </p:spPr>
        <p:txBody>
          <a:bodyPr wrap="square" rtlCol="0">
            <a:spAutoFit/>
          </a:bodyPr>
          <a:lstStyle/>
          <a:p>
            <a:pPr algn="ctr"/>
            <a:r>
              <a:rPr lang="fr-FR" sz="7200" b="1" dirty="0" smtClean="0">
                <a:solidFill>
                  <a:srgbClr val="C00000"/>
                </a:solidFill>
              </a:rPr>
              <a:t>Art : Mathématique </a:t>
            </a:r>
          </a:p>
          <a:p>
            <a:pPr algn="ctr"/>
            <a:r>
              <a:rPr lang="fr-FR" sz="7200" b="1" dirty="0" smtClean="0">
                <a:solidFill>
                  <a:srgbClr val="C00000"/>
                </a:solidFill>
              </a:rPr>
              <a:t> Géométrie </a:t>
            </a:r>
          </a:p>
          <a:p>
            <a:pPr algn="ctr"/>
            <a:r>
              <a:rPr lang="fr-FR" sz="7200" b="1" dirty="0" smtClean="0">
                <a:solidFill>
                  <a:srgbClr val="C00000"/>
                </a:solidFill>
              </a:rPr>
              <a:t>et Science</a:t>
            </a:r>
            <a:endParaRPr lang="fr-FR" sz="7200" b="1" dirty="0">
              <a:solidFill>
                <a:srgbClr val="C00000"/>
              </a:solidFill>
            </a:endParaRPr>
          </a:p>
        </p:txBody>
      </p:sp>
    </p:spTree>
    <p:extLst>
      <p:ext uri="{BB962C8B-B14F-4D97-AF65-F5344CB8AC3E}">
        <p14:creationId xmlns:p14="http://schemas.microsoft.com/office/powerpoint/2010/main" val="14011539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26" descr="C:\Documents and Settings\Virginie SAVOYE\Mes documents\Mes images\TRAVAIL\Art Médiéval\Dieu mesure le monde, Bible moralisée, v.1250, Vienne.jpg"/>
          <p:cNvPicPr>
            <a:picLocks noChangeAspect="1" noChangeArrowheads="1"/>
          </p:cNvPicPr>
          <p:nvPr/>
        </p:nvPicPr>
        <p:blipFill>
          <a:blip r:embed="rId2" cstate="print"/>
          <a:srcRect/>
          <a:stretch>
            <a:fillRect/>
          </a:stretch>
        </p:blipFill>
        <p:spPr bwMode="auto">
          <a:xfrm>
            <a:off x="3577184" y="228600"/>
            <a:ext cx="4391025" cy="6400800"/>
          </a:xfrm>
          <a:prstGeom prst="rect">
            <a:avLst/>
          </a:prstGeom>
          <a:noFill/>
        </p:spPr>
      </p:pic>
      <p:sp>
        <p:nvSpPr>
          <p:cNvPr id="17412" name="Text Box 1028"/>
          <p:cNvSpPr txBox="1">
            <a:spLocks noChangeArrowheads="1"/>
          </p:cNvSpPr>
          <p:nvPr/>
        </p:nvSpPr>
        <p:spPr bwMode="auto">
          <a:xfrm>
            <a:off x="7385992" y="4820960"/>
            <a:ext cx="4038600" cy="1200329"/>
          </a:xfrm>
          <a:prstGeom prst="rect">
            <a:avLst/>
          </a:prstGeom>
          <a:noFill/>
          <a:ln w="9525">
            <a:noFill/>
            <a:miter lim="800000"/>
            <a:headEnd/>
            <a:tailEnd/>
          </a:ln>
          <a:effectLst/>
        </p:spPr>
        <p:txBody>
          <a:bodyPr>
            <a:spAutoFit/>
          </a:bodyPr>
          <a:lstStyle/>
          <a:p>
            <a:pPr algn="ctr">
              <a:spcBef>
                <a:spcPct val="50000"/>
              </a:spcBef>
            </a:pPr>
            <a:r>
              <a:rPr lang="fr-FR" i="1" dirty="0">
                <a:solidFill>
                  <a:prstClr val="black"/>
                </a:solidFill>
                <a:latin typeface="Times New Roman" pitchFamily="18" charset="0"/>
                <a:cs typeface="Times New Roman" pitchFamily="18" charset="0"/>
              </a:rPr>
              <a:t>Dieu mesure le monde                   </a:t>
            </a:r>
            <a:r>
              <a:rPr lang="fr-FR" dirty="0">
                <a:solidFill>
                  <a:prstClr val="black"/>
                </a:solidFill>
                <a:latin typeface="Times New Roman" pitchFamily="18" charset="0"/>
                <a:cs typeface="Times New Roman" pitchFamily="18" charset="0"/>
              </a:rPr>
              <a:t>                Bible                                                               Vers 1250                                                  Vienne</a:t>
            </a:r>
          </a:p>
        </p:txBody>
      </p:sp>
    </p:spTree>
    <p:extLst>
      <p:ext uri="{BB962C8B-B14F-4D97-AF65-F5344CB8AC3E}">
        <p14:creationId xmlns:p14="http://schemas.microsoft.com/office/powerpoint/2010/main" val="32021331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opalka2.jpg"/>
          <p:cNvPicPr>
            <a:picLocks noChangeAspect="1"/>
          </p:cNvPicPr>
          <p:nvPr/>
        </p:nvPicPr>
        <p:blipFill>
          <a:blip r:embed="rId2" cstate="print"/>
          <a:stretch>
            <a:fillRect/>
          </a:stretch>
        </p:blipFill>
        <p:spPr>
          <a:xfrm>
            <a:off x="1391477" y="188641"/>
            <a:ext cx="4032448" cy="2963849"/>
          </a:xfrm>
          <a:prstGeom prst="rect">
            <a:avLst/>
          </a:prstGeom>
        </p:spPr>
      </p:pic>
      <p:pic>
        <p:nvPicPr>
          <p:cNvPr id="3" name="Image 2" descr="Opalka.jpg"/>
          <p:cNvPicPr>
            <a:picLocks noChangeAspect="1"/>
          </p:cNvPicPr>
          <p:nvPr/>
        </p:nvPicPr>
        <p:blipFill>
          <a:blip r:embed="rId3" cstate="print"/>
          <a:srcRect t="15014" b="5005"/>
          <a:stretch>
            <a:fillRect/>
          </a:stretch>
        </p:blipFill>
        <p:spPr>
          <a:xfrm>
            <a:off x="8688289" y="404665"/>
            <a:ext cx="2224967" cy="2001955"/>
          </a:xfrm>
          <a:prstGeom prst="rect">
            <a:avLst/>
          </a:prstGeom>
        </p:spPr>
      </p:pic>
      <p:pic>
        <p:nvPicPr>
          <p:cNvPr id="4" name="Image 3" descr="opalka_015-58537.jpg"/>
          <p:cNvPicPr>
            <a:picLocks noChangeAspect="1"/>
          </p:cNvPicPr>
          <p:nvPr/>
        </p:nvPicPr>
        <p:blipFill>
          <a:blip r:embed="rId4" cstate="print"/>
          <a:stretch>
            <a:fillRect/>
          </a:stretch>
        </p:blipFill>
        <p:spPr>
          <a:xfrm>
            <a:off x="239349" y="3933057"/>
            <a:ext cx="6720747" cy="2736303"/>
          </a:xfrm>
          <a:prstGeom prst="rect">
            <a:avLst/>
          </a:prstGeom>
        </p:spPr>
      </p:pic>
      <p:sp>
        <p:nvSpPr>
          <p:cNvPr id="6" name="ZoneTexte 5"/>
          <p:cNvSpPr txBox="1"/>
          <p:nvPr/>
        </p:nvSpPr>
        <p:spPr>
          <a:xfrm>
            <a:off x="5903979" y="1691516"/>
            <a:ext cx="3456384" cy="369332"/>
          </a:xfrm>
          <a:prstGeom prst="rect">
            <a:avLst/>
          </a:prstGeom>
          <a:noFill/>
        </p:spPr>
        <p:txBody>
          <a:bodyPr wrap="square" rtlCol="0">
            <a:spAutoFit/>
          </a:bodyPr>
          <a:lstStyle/>
          <a:p>
            <a:r>
              <a:rPr lang="fr-FR" dirty="0" smtClean="0">
                <a:solidFill>
                  <a:prstClr val="black"/>
                </a:solidFill>
                <a:latin typeface="Times New Roman" pitchFamily="18" charset="0"/>
                <a:cs typeface="Times New Roman" pitchFamily="18" charset="0"/>
              </a:rPr>
              <a:t>Roman </a:t>
            </a:r>
            <a:r>
              <a:rPr lang="fr-FR" dirty="0" err="1" smtClean="0">
                <a:solidFill>
                  <a:prstClr val="black"/>
                </a:solidFill>
                <a:latin typeface="Times New Roman" pitchFamily="18" charset="0"/>
                <a:cs typeface="Times New Roman" pitchFamily="18" charset="0"/>
              </a:rPr>
              <a:t>Opalka</a:t>
            </a:r>
            <a:endParaRPr lang="fr-FR" dirty="0">
              <a:solidFill>
                <a:prstClr val="black"/>
              </a:solidFill>
              <a:latin typeface="Times New Roman" pitchFamily="18" charset="0"/>
              <a:cs typeface="Times New Roman" pitchFamily="18" charset="0"/>
            </a:endParaRPr>
          </a:p>
        </p:txBody>
      </p:sp>
      <p:pic>
        <p:nvPicPr>
          <p:cNvPr id="7" name="Image 6" descr="lastNumber.jpg"/>
          <p:cNvPicPr>
            <a:picLocks noChangeAspect="1"/>
          </p:cNvPicPr>
          <p:nvPr/>
        </p:nvPicPr>
        <p:blipFill>
          <a:blip r:embed="rId5" cstate="print"/>
          <a:stretch>
            <a:fillRect/>
          </a:stretch>
        </p:blipFill>
        <p:spPr>
          <a:xfrm>
            <a:off x="8304246" y="5576912"/>
            <a:ext cx="3370861" cy="876424"/>
          </a:xfrm>
          <a:prstGeom prst="rect">
            <a:avLst/>
          </a:prstGeom>
        </p:spPr>
      </p:pic>
      <p:pic>
        <p:nvPicPr>
          <p:cNvPr id="8" name="Image 7" descr="5.jpg"/>
          <p:cNvPicPr>
            <a:picLocks noChangeAspect="1"/>
          </p:cNvPicPr>
          <p:nvPr/>
        </p:nvPicPr>
        <p:blipFill>
          <a:blip r:embed="rId6" cstate="print"/>
          <a:stretch>
            <a:fillRect/>
          </a:stretch>
        </p:blipFill>
        <p:spPr>
          <a:xfrm>
            <a:off x="7312135" y="2852936"/>
            <a:ext cx="4640516" cy="2088232"/>
          </a:xfrm>
          <a:prstGeom prst="rect">
            <a:avLst/>
          </a:prstGeom>
        </p:spPr>
      </p:pic>
    </p:spTree>
    <p:extLst>
      <p:ext uri="{BB962C8B-B14F-4D97-AF65-F5344CB8AC3E}">
        <p14:creationId xmlns:p14="http://schemas.microsoft.com/office/powerpoint/2010/main" val="15746857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097" y="3211551"/>
            <a:ext cx="3192767" cy="3192767"/>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750" y="3784943"/>
            <a:ext cx="3656062" cy="2755198"/>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rcRect r="67450"/>
          <a:stretch>
            <a:fillRect/>
          </a:stretch>
        </p:blipFill>
        <p:spPr>
          <a:xfrm>
            <a:off x="8952365" y="134713"/>
            <a:ext cx="1944216" cy="3216229"/>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80" y="212772"/>
            <a:ext cx="3945334" cy="2849407"/>
          </a:xfrm>
          <a:prstGeom prst="rect">
            <a:avLst/>
          </a:prstGeom>
        </p:spPr>
      </p:pic>
      <p:pic>
        <p:nvPicPr>
          <p:cNvPr id="7" name="Picture 2" descr="C:\Documents and Settings\Virginie SAVOYE\Mes documents\Mes images\IMAGES HISTOIRE DE L'ART\LEONARD DE VINCI\LEONARD DE VINCI, Homme de Vitruven 1492, 34,3x24,5cm, Galeriede l'Académie, Venis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513" y="2513162"/>
            <a:ext cx="3083024" cy="4224033"/>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5026269" y="727164"/>
            <a:ext cx="2397512" cy="2031325"/>
          </a:xfrm>
          <a:prstGeom prst="rect">
            <a:avLst/>
          </a:prstGeom>
          <a:noFill/>
        </p:spPr>
        <p:txBody>
          <a:bodyPr wrap="square" rtlCol="0">
            <a:spAutoFit/>
          </a:bodyPr>
          <a:lstStyle/>
          <a:p>
            <a:pPr algn="ctr"/>
            <a:r>
              <a:rPr lang="fr-FR" altLang="fr-FR" dirty="0">
                <a:solidFill>
                  <a:prstClr val="black"/>
                </a:solidFill>
              </a:rPr>
              <a:t>Leonard de Vinci                                         </a:t>
            </a:r>
            <a:r>
              <a:rPr lang="fr-FR" altLang="fr-FR" i="1" dirty="0">
                <a:solidFill>
                  <a:prstClr val="black"/>
                </a:solidFill>
              </a:rPr>
              <a:t>L</a:t>
            </a:r>
            <a:r>
              <a:rPr lang="fr-FR" altLang="fr-FR" dirty="0">
                <a:solidFill>
                  <a:prstClr val="black"/>
                </a:solidFill>
              </a:rPr>
              <a:t>’</a:t>
            </a:r>
            <a:r>
              <a:rPr lang="fr-FR" altLang="fr-FR" i="1" dirty="0">
                <a:solidFill>
                  <a:prstClr val="black"/>
                </a:solidFill>
              </a:rPr>
              <a:t>homme de Vitruve</a:t>
            </a:r>
            <a:r>
              <a:rPr lang="fr-FR" altLang="fr-FR" dirty="0">
                <a:solidFill>
                  <a:prstClr val="black"/>
                </a:solidFill>
              </a:rPr>
              <a:t>               1492                                         34,3 x 24,5 cm               Galerie de l'Académie         Venise</a:t>
            </a:r>
          </a:p>
          <a:p>
            <a:pPr algn="ctr"/>
            <a:endParaRPr lang="fr-FR" dirty="0">
              <a:solidFill>
                <a:prstClr val="black"/>
              </a:solidFill>
            </a:endParaRPr>
          </a:p>
        </p:txBody>
      </p:sp>
      <p:cxnSp>
        <p:nvCxnSpPr>
          <p:cNvPr id="11" name="Connecteur droit avec flèche 10"/>
          <p:cNvCxnSpPr/>
          <p:nvPr/>
        </p:nvCxnSpPr>
        <p:spPr>
          <a:xfrm>
            <a:off x="7423781" y="1973766"/>
            <a:ext cx="0" cy="3679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168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9783775734707_07.jpg"/>
          <p:cNvPicPr>
            <a:picLocks noChangeAspect="1"/>
          </p:cNvPicPr>
          <p:nvPr/>
        </p:nvPicPr>
        <p:blipFill>
          <a:blip r:embed="rId2" cstate="print"/>
          <a:srcRect r="50171"/>
          <a:stretch>
            <a:fillRect/>
          </a:stretch>
        </p:blipFill>
        <p:spPr>
          <a:xfrm>
            <a:off x="1679511" y="260648"/>
            <a:ext cx="3397816" cy="3470112"/>
          </a:xfrm>
          <a:prstGeom prst="rect">
            <a:avLst/>
          </a:prstGeom>
        </p:spPr>
      </p:pic>
      <p:pic>
        <p:nvPicPr>
          <p:cNvPr id="4" name="Image 3" descr="Le Corbusier Le Modulor 1955 Page 55 Du Poème de l'angle droit Lithographie 42 x 33 cm Fondation Le Corbusier Paris.jpg"/>
          <p:cNvPicPr>
            <a:picLocks noChangeAspect="1"/>
          </p:cNvPicPr>
          <p:nvPr/>
        </p:nvPicPr>
        <p:blipFill>
          <a:blip r:embed="rId3" cstate="print"/>
          <a:srcRect l="19210" t="1890" r="25770"/>
          <a:stretch>
            <a:fillRect/>
          </a:stretch>
        </p:blipFill>
        <p:spPr>
          <a:xfrm>
            <a:off x="5787190" y="473898"/>
            <a:ext cx="3176336" cy="3159791"/>
          </a:xfrm>
          <a:prstGeom prst="rect">
            <a:avLst/>
          </a:prstGeom>
        </p:spPr>
      </p:pic>
      <p:sp>
        <p:nvSpPr>
          <p:cNvPr id="5" name="ZoneTexte 4"/>
          <p:cNvSpPr txBox="1"/>
          <p:nvPr/>
        </p:nvSpPr>
        <p:spPr>
          <a:xfrm>
            <a:off x="8170664" y="1091798"/>
            <a:ext cx="4512501" cy="2308324"/>
          </a:xfrm>
          <a:prstGeom prst="rect">
            <a:avLst/>
          </a:prstGeom>
          <a:noFill/>
        </p:spPr>
        <p:txBody>
          <a:bodyPr wrap="square" rtlCol="0">
            <a:spAutoFit/>
          </a:bodyPr>
          <a:lstStyle/>
          <a:p>
            <a:pPr algn="ctr"/>
            <a:r>
              <a:rPr lang="fr-FR" dirty="0" smtClean="0">
                <a:solidFill>
                  <a:prstClr val="black"/>
                </a:solidFill>
              </a:rPr>
              <a:t>Le Corbusier                                                                      </a:t>
            </a:r>
            <a:r>
              <a:rPr lang="fr-FR" i="1" dirty="0" smtClean="0">
                <a:solidFill>
                  <a:prstClr val="black"/>
                </a:solidFill>
              </a:rPr>
              <a:t>Le Modulor,  </a:t>
            </a:r>
            <a:r>
              <a:rPr lang="fr-FR" dirty="0" smtClean="0">
                <a:solidFill>
                  <a:prstClr val="black"/>
                </a:solidFill>
              </a:rPr>
              <a:t>1955                                                                       Page 55 du                                                         </a:t>
            </a:r>
            <a:r>
              <a:rPr lang="fr-FR" i="1" dirty="0" smtClean="0">
                <a:solidFill>
                  <a:prstClr val="black"/>
                </a:solidFill>
              </a:rPr>
              <a:t>Poème de l'angle droit                             </a:t>
            </a:r>
            <a:r>
              <a:rPr lang="fr-FR" dirty="0" smtClean="0">
                <a:solidFill>
                  <a:prstClr val="black"/>
                </a:solidFill>
              </a:rPr>
              <a:t>Lithographie                                                              42 x 33 cm                                                    Fondation Le Corbusier                                       Paris</a:t>
            </a:r>
            <a:endParaRPr lang="fr-FR" dirty="0">
              <a:solidFill>
                <a:prstClr val="black"/>
              </a:solidFill>
            </a:endParaRPr>
          </a:p>
        </p:txBody>
      </p:sp>
      <p:pic>
        <p:nvPicPr>
          <p:cNvPr id="6" name="Image 5" descr="2535089.jpg"/>
          <p:cNvPicPr>
            <a:picLocks noChangeAspect="1"/>
          </p:cNvPicPr>
          <p:nvPr/>
        </p:nvPicPr>
        <p:blipFill>
          <a:blip r:embed="rId4" cstate="print"/>
          <a:stretch>
            <a:fillRect/>
          </a:stretch>
        </p:blipFill>
        <p:spPr>
          <a:xfrm>
            <a:off x="1244775" y="4261444"/>
            <a:ext cx="1565108" cy="959240"/>
          </a:xfrm>
          <a:prstGeom prst="rect">
            <a:avLst/>
          </a:prstGeom>
        </p:spPr>
      </p:pic>
      <p:pic>
        <p:nvPicPr>
          <p:cNvPr id="9" name="Image 8" descr="Le_Corbusier-Unite_habitation_Marseille.jpg"/>
          <p:cNvPicPr>
            <a:picLocks noChangeAspect="1"/>
          </p:cNvPicPr>
          <p:nvPr/>
        </p:nvPicPr>
        <p:blipFill>
          <a:blip r:embed="rId5" cstate="print"/>
          <a:stretch>
            <a:fillRect/>
          </a:stretch>
        </p:blipFill>
        <p:spPr>
          <a:xfrm>
            <a:off x="3474675" y="4265457"/>
            <a:ext cx="4164197" cy="2197771"/>
          </a:xfrm>
          <a:prstGeom prst="rect">
            <a:avLst/>
          </a:prstGeom>
        </p:spPr>
      </p:pic>
      <p:cxnSp>
        <p:nvCxnSpPr>
          <p:cNvPr id="10" name="Connecteur droit avec flèche 9"/>
          <p:cNvCxnSpPr/>
          <p:nvPr/>
        </p:nvCxnSpPr>
        <p:spPr>
          <a:xfrm flipH="1">
            <a:off x="9192126" y="1299411"/>
            <a:ext cx="40907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Image 10" descr="91682739_o.gif"/>
          <p:cNvPicPr>
            <a:picLocks noChangeAspect="1"/>
          </p:cNvPicPr>
          <p:nvPr/>
        </p:nvPicPr>
        <p:blipFill>
          <a:blip r:embed="rId6" cstate="print"/>
          <a:stretch>
            <a:fillRect/>
          </a:stretch>
        </p:blipFill>
        <p:spPr>
          <a:xfrm>
            <a:off x="7921013" y="4261444"/>
            <a:ext cx="4108589" cy="2201783"/>
          </a:xfrm>
          <a:prstGeom prst="rect">
            <a:avLst/>
          </a:prstGeom>
        </p:spPr>
      </p:pic>
      <p:sp>
        <p:nvSpPr>
          <p:cNvPr id="13" name="ZoneTexte 12"/>
          <p:cNvSpPr txBox="1"/>
          <p:nvPr/>
        </p:nvSpPr>
        <p:spPr>
          <a:xfrm>
            <a:off x="757997" y="5332543"/>
            <a:ext cx="2538664" cy="1477328"/>
          </a:xfrm>
          <a:prstGeom prst="rect">
            <a:avLst/>
          </a:prstGeom>
          <a:noFill/>
        </p:spPr>
        <p:txBody>
          <a:bodyPr wrap="square" rtlCol="0">
            <a:spAutoFit/>
          </a:bodyPr>
          <a:lstStyle/>
          <a:p>
            <a:pPr algn="ctr"/>
            <a:r>
              <a:rPr lang="fr-FR" dirty="0">
                <a:solidFill>
                  <a:prstClr val="black"/>
                </a:solidFill>
              </a:rPr>
              <a:t>Le Corbusier                                                                </a:t>
            </a:r>
            <a:r>
              <a:rPr lang="fr-FR" i="1" dirty="0">
                <a:solidFill>
                  <a:prstClr val="black"/>
                </a:solidFill>
              </a:rPr>
              <a:t>Unité d’Habitation                                                        (La Cité radieuse)                                               </a:t>
            </a:r>
            <a:r>
              <a:rPr lang="fr-FR" dirty="0" smtClean="0">
                <a:solidFill>
                  <a:prstClr val="black"/>
                </a:solidFill>
              </a:rPr>
              <a:t>Marseille,  1945-1952</a:t>
            </a:r>
            <a:endParaRPr lang="fr-FR" dirty="0">
              <a:solidFill>
                <a:prstClr val="black"/>
              </a:solidFill>
            </a:endParaRPr>
          </a:p>
          <a:p>
            <a:endParaRPr lang="fr-FR" dirty="0">
              <a:solidFill>
                <a:prstClr val="black"/>
              </a:solidFill>
            </a:endParaRPr>
          </a:p>
        </p:txBody>
      </p:sp>
      <p:cxnSp>
        <p:nvCxnSpPr>
          <p:cNvPr id="27" name="Connecteur droit avec flèche 26"/>
          <p:cNvCxnSpPr/>
          <p:nvPr/>
        </p:nvCxnSpPr>
        <p:spPr>
          <a:xfrm>
            <a:off x="2995863" y="5811253"/>
            <a:ext cx="19250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5374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349" y="1484784"/>
            <a:ext cx="5028699" cy="3024336"/>
          </a:xfrm>
          <a:prstGeom prst="rect">
            <a:avLst/>
          </a:prstGeom>
        </p:spPr>
      </p:pic>
      <p:sp>
        <p:nvSpPr>
          <p:cNvPr id="6" name="ZoneTexte 5"/>
          <p:cNvSpPr txBox="1"/>
          <p:nvPr/>
        </p:nvSpPr>
        <p:spPr>
          <a:xfrm>
            <a:off x="335360" y="4581128"/>
            <a:ext cx="4800533" cy="1754326"/>
          </a:xfrm>
          <a:prstGeom prst="rect">
            <a:avLst/>
          </a:prstGeom>
          <a:noFill/>
        </p:spPr>
        <p:txBody>
          <a:bodyPr wrap="square" rtlCol="0">
            <a:spAutoFit/>
          </a:bodyPr>
          <a:lstStyle/>
          <a:p>
            <a:pPr algn="ctr"/>
            <a:r>
              <a:rPr lang="fr-FR" dirty="0">
                <a:solidFill>
                  <a:prstClr val="black"/>
                </a:solidFill>
              </a:rPr>
              <a:t>Cézanne </a:t>
            </a:r>
            <a:r>
              <a:rPr lang="fr-FR" dirty="0" smtClean="0">
                <a:solidFill>
                  <a:prstClr val="black"/>
                </a:solidFill>
              </a:rPr>
              <a:t>                                                                                          </a:t>
            </a:r>
            <a:r>
              <a:rPr lang="fr-FR" i="1" dirty="0" smtClean="0">
                <a:solidFill>
                  <a:prstClr val="black"/>
                </a:solidFill>
              </a:rPr>
              <a:t>Le golfe </a:t>
            </a:r>
            <a:r>
              <a:rPr lang="fr-FR" i="1" dirty="0">
                <a:solidFill>
                  <a:prstClr val="black"/>
                </a:solidFill>
              </a:rPr>
              <a:t>de Marseille vu de </a:t>
            </a:r>
            <a:r>
              <a:rPr lang="fr-FR" i="1" dirty="0" smtClean="0">
                <a:solidFill>
                  <a:prstClr val="black"/>
                </a:solidFill>
              </a:rPr>
              <a:t>l'Estaque                              </a:t>
            </a:r>
            <a:r>
              <a:rPr lang="fr-FR" dirty="0" smtClean="0">
                <a:solidFill>
                  <a:prstClr val="black"/>
                </a:solidFill>
              </a:rPr>
              <a:t>1878                                                                                    </a:t>
            </a:r>
            <a:r>
              <a:rPr lang="fr-FR" dirty="0">
                <a:solidFill>
                  <a:prstClr val="black"/>
                </a:solidFill>
              </a:rPr>
              <a:t>Huile sur </a:t>
            </a:r>
            <a:r>
              <a:rPr lang="fr-FR" dirty="0" smtClean="0">
                <a:solidFill>
                  <a:prstClr val="black"/>
                </a:solidFill>
              </a:rPr>
              <a:t>toile                                                                          </a:t>
            </a:r>
            <a:r>
              <a:rPr lang="fr-FR" dirty="0">
                <a:solidFill>
                  <a:prstClr val="black"/>
                </a:solidFill>
              </a:rPr>
              <a:t>59 x 73 </a:t>
            </a:r>
            <a:r>
              <a:rPr lang="fr-FR" dirty="0" smtClean="0">
                <a:solidFill>
                  <a:prstClr val="black"/>
                </a:solidFill>
              </a:rPr>
              <a:t>cm                                                                         </a:t>
            </a:r>
            <a:r>
              <a:rPr lang="fr-FR" dirty="0">
                <a:solidFill>
                  <a:prstClr val="black"/>
                </a:solidFill>
              </a:rPr>
              <a:t>Orsay</a:t>
            </a:r>
          </a:p>
        </p:txBody>
      </p:sp>
      <p:pic>
        <p:nvPicPr>
          <p:cNvPr id="7" name="Image 6" descr="Pierre Soulages Peinture 222 x 314 cm 24 février 2008 Acrylique sur toile.jpg"/>
          <p:cNvPicPr>
            <a:picLocks noChangeAspect="1"/>
          </p:cNvPicPr>
          <p:nvPr/>
        </p:nvPicPr>
        <p:blipFill>
          <a:blip r:embed="rId3" cstate="print"/>
          <a:srcRect t="693" b="693"/>
          <a:stretch>
            <a:fillRect/>
          </a:stretch>
        </p:blipFill>
        <p:spPr>
          <a:xfrm>
            <a:off x="5862163" y="1515934"/>
            <a:ext cx="5729141" cy="2993186"/>
          </a:xfrm>
          <a:prstGeom prst="rect">
            <a:avLst/>
          </a:prstGeom>
        </p:spPr>
      </p:pic>
      <p:sp>
        <p:nvSpPr>
          <p:cNvPr id="8" name="ZoneTexte 7"/>
          <p:cNvSpPr txBox="1"/>
          <p:nvPr/>
        </p:nvSpPr>
        <p:spPr>
          <a:xfrm>
            <a:off x="6864086" y="4581128"/>
            <a:ext cx="3936437" cy="1477328"/>
          </a:xfrm>
          <a:prstGeom prst="rect">
            <a:avLst/>
          </a:prstGeom>
          <a:noFill/>
        </p:spPr>
        <p:txBody>
          <a:bodyPr wrap="square" rtlCol="0">
            <a:spAutoFit/>
          </a:bodyPr>
          <a:lstStyle/>
          <a:p>
            <a:pPr algn="ctr"/>
            <a:r>
              <a:rPr lang="fr-FR" dirty="0">
                <a:solidFill>
                  <a:prstClr val="black"/>
                </a:solidFill>
              </a:rPr>
              <a:t>Pierre Soulages                                                                                                                                                                                                                             </a:t>
            </a:r>
            <a:r>
              <a:rPr lang="fr-FR" i="1" dirty="0">
                <a:solidFill>
                  <a:prstClr val="black"/>
                </a:solidFill>
              </a:rPr>
              <a:t>Peinture 222 x 314 </a:t>
            </a:r>
            <a:r>
              <a:rPr lang="fr-FR" i="1" dirty="0" smtClean="0">
                <a:solidFill>
                  <a:prstClr val="black"/>
                </a:solidFill>
              </a:rPr>
              <a:t>cm                                          24 </a:t>
            </a:r>
            <a:r>
              <a:rPr lang="fr-FR" i="1" dirty="0">
                <a:solidFill>
                  <a:prstClr val="black"/>
                </a:solidFill>
              </a:rPr>
              <a:t>février 2008                                                               </a:t>
            </a:r>
            <a:r>
              <a:rPr lang="fr-FR" dirty="0">
                <a:solidFill>
                  <a:prstClr val="black"/>
                </a:solidFill>
              </a:rPr>
              <a:t>Acrylique sur toile</a:t>
            </a:r>
          </a:p>
          <a:p>
            <a:endParaRPr lang="fr-FR" dirty="0">
              <a:solidFill>
                <a:prstClr val="black"/>
              </a:solidFill>
            </a:endParaRPr>
          </a:p>
        </p:txBody>
      </p:sp>
    </p:spTree>
    <p:extLst>
      <p:ext uri="{BB962C8B-B14F-4D97-AF65-F5344CB8AC3E}">
        <p14:creationId xmlns:p14="http://schemas.microsoft.com/office/powerpoint/2010/main" val="1690150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Laurent de la Hire Allégorie de la géométrie 1649 Huile sur toile 104 x 219 cm Coll. part..jpg"/>
          <p:cNvPicPr>
            <a:picLocks noChangeAspect="1"/>
          </p:cNvPicPr>
          <p:nvPr/>
        </p:nvPicPr>
        <p:blipFill>
          <a:blip r:embed="rId2" cstate="print"/>
          <a:stretch>
            <a:fillRect/>
          </a:stretch>
        </p:blipFill>
        <p:spPr>
          <a:xfrm>
            <a:off x="1596008" y="649448"/>
            <a:ext cx="8964488" cy="4219713"/>
          </a:xfrm>
          <a:prstGeom prst="rect">
            <a:avLst/>
          </a:prstGeom>
        </p:spPr>
      </p:pic>
      <p:sp>
        <p:nvSpPr>
          <p:cNvPr id="3" name="ZoneTexte 2"/>
          <p:cNvSpPr txBox="1"/>
          <p:nvPr/>
        </p:nvSpPr>
        <p:spPr>
          <a:xfrm>
            <a:off x="3503712" y="5013176"/>
            <a:ext cx="5256584" cy="1754326"/>
          </a:xfrm>
          <a:prstGeom prst="rect">
            <a:avLst/>
          </a:prstGeom>
          <a:noFill/>
        </p:spPr>
        <p:txBody>
          <a:bodyPr wrap="square" rtlCol="0">
            <a:spAutoFit/>
          </a:bodyPr>
          <a:lstStyle/>
          <a:p>
            <a:pPr algn="ctr"/>
            <a:r>
              <a:rPr lang="fr-FR" dirty="0">
                <a:solidFill>
                  <a:prstClr val="black"/>
                </a:solidFill>
              </a:rPr>
              <a:t>Laurent de la </a:t>
            </a:r>
            <a:r>
              <a:rPr lang="fr-FR" dirty="0" err="1">
                <a:solidFill>
                  <a:prstClr val="black"/>
                </a:solidFill>
              </a:rPr>
              <a:t>Hire</a:t>
            </a:r>
            <a:r>
              <a:rPr lang="fr-FR" dirty="0">
                <a:solidFill>
                  <a:prstClr val="black"/>
                </a:solidFill>
              </a:rPr>
              <a:t>                                                               </a:t>
            </a:r>
            <a:r>
              <a:rPr lang="fr-FR" i="1" dirty="0">
                <a:solidFill>
                  <a:prstClr val="black"/>
                </a:solidFill>
              </a:rPr>
              <a:t>Allégorie de la géométrie                                                   </a:t>
            </a:r>
            <a:r>
              <a:rPr lang="fr-FR" dirty="0">
                <a:solidFill>
                  <a:prstClr val="black"/>
                </a:solidFill>
              </a:rPr>
              <a:t>1649                                                                                           Huile sur toile                                                                              104 x 219 cm                                                                         Coll. part.</a:t>
            </a:r>
          </a:p>
        </p:txBody>
      </p:sp>
    </p:spTree>
    <p:extLst>
      <p:ext uri="{BB962C8B-B14F-4D97-AF65-F5344CB8AC3E}">
        <p14:creationId xmlns:p14="http://schemas.microsoft.com/office/powerpoint/2010/main" val="3825075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26" descr="C:\Documents and Settings\Virginie SAVOYE\Mes documents\Mes images\TRAVAIL\15eme\MATISSE225-1.jpg"/>
          <p:cNvPicPr>
            <a:picLocks noChangeAspect="1" noChangeArrowheads="1"/>
          </p:cNvPicPr>
          <p:nvPr/>
        </p:nvPicPr>
        <p:blipFill>
          <a:blip r:embed="rId2" cstate="print"/>
          <a:srcRect/>
          <a:stretch>
            <a:fillRect/>
          </a:stretch>
        </p:blipFill>
        <p:spPr bwMode="auto">
          <a:xfrm>
            <a:off x="5966936" y="259169"/>
            <a:ext cx="5076311" cy="2936631"/>
          </a:xfrm>
          <a:prstGeom prst="rect">
            <a:avLst/>
          </a:prstGeom>
          <a:noFill/>
          <a:ln w="9525">
            <a:noFill/>
            <a:miter lim="800000"/>
            <a:headEnd/>
            <a:tailEnd/>
          </a:ln>
        </p:spPr>
      </p:pic>
      <p:pic>
        <p:nvPicPr>
          <p:cNvPr id="8195" name="Picture 1027" descr="C:\Documents and Settings\Virginie SAVOYE\Mes documents\Mes images\TRAVAIL\15eme\MATISSE227-1.jpg"/>
          <p:cNvPicPr>
            <a:picLocks noChangeAspect="1" noChangeArrowheads="1"/>
          </p:cNvPicPr>
          <p:nvPr/>
        </p:nvPicPr>
        <p:blipFill>
          <a:blip r:embed="rId3" cstate="print"/>
          <a:srcRect/>
          <a:stretch>
            <a:fillRect/>
          </a:stretch>
        </p:blipFill>
        <p:spPr bwMode="auto">
          <a:xfrm>
            <a:off x="3757246" y="259170"/>
            <a:ext cx="1719263" cy="3657600"/>
          </a:xfrm>
          <a:prstGeom prst="rect">
            <a:avLst/>
          </a:prstGeom>
          <a:noFill/>
          <a:ln w="9525">
            <a:noFill/>
            <a:miter lim="800000"/>
            <a:headEnd/>
            <a:tailEnd/>
          </a:ln>
        </p:spPr>
      </p:pic>
      <p:sp>
        <p:nvSpPr>
          <p:cNvPr id="8196" name="Text Box 1028"/>
          <p:cNvSpPr txBox="1">
            <a:spLocks noChangeArrowheads="1"/>
          </p:cNvSpPr>
          <p:nvPr/>
        </p:nvSpPr>
        <p:spPr bwMode="auto">
          <a:xfrm>
            <a:off x="6863861" y="2339607"/>
            <a:ext cx="2743200" cy="369332"/>
          </a:xfrm>
          <a:prstGeom prst="rect">
            <a:avLst/>
          </a:prstGeom>
          <a:noFill/>
          <a:ln w="9525">
            <a:noFill/>
            <a:miter lim="800000"/>
            <a:headEnd/>
            <a:tailEnd/>
          </a:ln>
        </p:spPr>
        <p:txBody>
          <a:bodyPr>
            <a:spAutoFit/>
          </a:bodyPr>
          <a:lstStyle/>
          <a:p>
            <a:pPr algn="ctr">
              <a:spcBef>
                <a:spcPct val="50000"/>
              </a:spcBef>
            </a:pPr>
            <a:r>
              <a:rPr lang="fr-FR" i="1" dirty="0">
                <a:solidFill>
                  <a:prstClr val="black"/>
                </a:solidFill>
              </a:rPr>
              <a:t>La perspective</a:t>
            </a:r>
            <a:r>
              <a:rPr lang="fr-FR" dirty="0">
                <a:solidFill>
                  <a:prstClr val="black"/>
                </a:solidFill>
              </a:rPr>
              <a:t> </a:t>
            </a: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234" y="259169"/>
            <a:ext cx="3199581" cy="6467032"/>
          </a:xfrm>
          <a:prstGeom prst="rect">
            <a:avLst/>
          </a:prstGeom>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1123" y="3400447"/>
            <a:ext cx="4167554" cy="3191155"/>
          </a:xfrm>
          <a:prstGeom prst="rect">
            <a:avLst/>
          </a:prstGeom>
        </p:spPr>
      </p:pic>
      <p:sp>
        <p:nvSpPr>
          <p:cNvPr id="4" name="ZoneTexte 3"/>
          <p:cNvSpPr txBox="1"/>
          <p:nvPr/>
        </p:nvSpPr>
        <p:spPr>
          <a:xfrm>
            <a:off x="3399693" y="4560277"/>
            <a:ext cx="2696307" cy="2031325"/>
          </a:xfrm>
          <a:prstGeom prst="rect">
            <a:avLst/>
          </a:prstGeom>
          <a:noFill/>
        </p:spPr>
        <p:txBody>
          <a:bodyPr wrap="square" rtlCol="0">
            <a:spAutoFit/>
          </a:bodyPr>
          <a:lstStyle/>
          <a:p>
            <a:pPr algn="ctr"/>
            <a:r>
              <a:rPr lang="fr-FR" dirty="0">
                <a:solidFill>
                  <a:srgbClr val="44546A"/>
                </a:solidFill>
              </a:rPr>
              <a:t>Masaccio </a:t>
            </a:r>
            <a:r>
              <a:rPr lang="fr-FR" dirty="0" smtClean="0">
                <a:solidFill>
                  <a:srgbClr val="44546A"/>
                </a:solidFill>
              </a:rPr>
              <a:t>                                </a:t>
            </a:r>
            <a:r>
              <a:rPr lang="fr-FR" i="1" dirty="0" smtClean="0">
                <a:solidFill>
                  <a:srgbClr val="44546A"/>
                </a:solidFill>
              </a:rPr>
              <a:t>La </a:t>
            </a:r>
            <a:r>
              <a:rPr lang="fr-FR" i="1" dirty="0">
                <a:solidFill>
                  <a:srgbClr val="44546A"/>
                </a:solidFill>
              </a:rPr>
              <a:t>Trinité                               </a:t>
            </a:r>
            <a:r>
              <a:rPr lang="fr-FR" dirty="0">
                <a:solidFill>
                  <a:srgbClr val="44546A"/>
                </a:solidFill>
              </a:rPr>
              <a:t>1426 - 1427</a:t>
            </a:r>
          </a:p>
          <a:p>
            <a:pPr algn="ctr"/>
            <a:r>
              <a:rPr lang="fr-FR" dirty="0" smtClean="0">
                <a:solidFill>
                  <a:srgbClr val="44546A"/>
                </a:solidFill>
              </a:rPr>
              <a:t>Fresque                                 670 </a:t>
            </a:r>
            <a:r>
              <a:rPr lang="fr-FR" dirty="0">
                <a:solidFill>
                  <a:srgbClr val="44546A"/>
                </a:solidFill>
              </a:rPr>
              <a:t>x 320 cm</a:t>
            </a:r>
          </a:p>
          <a:p>
            <a:pPr algn="ctr"/>
            <a:r>
              <a:rPr lang="fr-FR" dirty="0" smtClean="0">
                <a:solidFill>
                  <a:srgbClr val="44546A"/>
                </a:solidFill>
              </a:rPr>
              <a:t>Santa </a:t>
            </a:r>
            <a:r>
              <a:rPr lang="fr-FR" dirty="0">
                <a:solidFill>
                  <a:srgbClr val="44546A"/>
                </a:solidFill>
              </a:rPr>
              <a:t>Maria </a:t>
            </a:r>
            <a:r>
              <a:rPr lang="fr-FR" dirty="0" err="1">
                <a:solidFill>
                  <a:srgbClr val="44546A"/>
                </a:solidFill>
              </a:rPr>
              <a:t>Novella</a:t>
            </a:r>
            <a:r>
              <a:rPr lang="fr-FR" dirty="0">
                <a:solidFill>
                  <a:srgbClr val="44546A"/>
                </a:solidFill>
              </a:rPr>
              <a:t/>
            </a:r>
            <a:br>
              <a:rPr lang="fr-FR" dirty="0">
                <a:solidFill>
                  <a:srgbClr val="44546A"/>
                </a:solidFill>
              </a:rPr>
            </a:br>
            <a:r>
              <a:rPr lang="fr-FR" dirty="0">
                <a:solidFill>
                  <a:srgbClr val="44546A"/>
                </a:solidFill>
              </a:rPr>
              <a:t>Florence </a:t>
            </a:r>
            <a:endParaRPr lang="fr-FR" dirty="0">
              <a:solidFill>
                <a:prstClr val="black"/>
              </a:solidFill>
            </a:endParaRPr>
          </a:p>
        </p:txBody>
      </p:sp>
      <p:cxnSp>
        <p:nvCxnSpPr>
          <p:cNvPr id="7" name="Connecteur droit avec flèche 6"/>
          <p:cNvCxnSpPr/>
          <p:nvPr/>
        </p:nvCxnSpPr>
        <p:spPr>
          <a:xfrm flipH="1" flipV="1">
            <a:off x="3868615" y="4736123"/>
            <a:ext cx="257908" cy="117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6584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026" descr="C:\Documents and Settings\Virginie SAVOYE\Mes documents\Mes images\IMAGES HISTOIRE DE L'ART\CARAVAGE\CARAVAGE, Le marthyre de St Matthieu, 1599-1600, Huile sur toile, 323x343cm, Chapelle Contarelli, St Louis des Français, Rome.jpg"/>
          <p:cNvPicPr>
            <a:picLocks noChangeAspect="1" noChangeArrowheads="1"/>
          </p:cNvPicPr>
          <p:nvPr/>
        </p:nvPicPr>
        <p:blipFill>
          <a:blip r:embed="rId2" cstate="print"/>
          <a:srcRect/>
          <a:stretch>
            <a:fillRect/>
          </a:stretch>
        </p:blipFill>
        <p:spPr bwMode="auto">
          <a:xfrm>
            <a:off x="2379785" y="52757"/>
            <a:ext cx="7498711" cy="5351584"/>
          </a:xfrm>
          <a:prstGeom prst="rect">
            <a:avLst/>
          </a:prstGeom>
          <a:noFill/>
          <a:ln w="9525">
            <a:noFill/>
            <a:miter lim="800000"/>
            <a:headEnd/>
            <a:tailEnd/>
          </a:ln>
        </p:spPr>
      </p:pic>
      <p:sp>
        <p:nvSpPr>
          <p:cNvPr id="49155" name="Rectangle 1027"/>
          <p:cNvSpPr>
            <a:spLocks noChangeArrowheads="1"/>
          </p:cNvSpPr>
          <p:nvPr/>
        </p:nvSpPr>
        <p:spPr bwMode="auto">
          <a:xfrm>
            <a:off x="2184324" y="5416063"/>
            <a:ext cx="8077199" cy="1477328"/>
          </a:xfrm>
          <a:prstGeom prst="rect">
            <a:avLst/>
          </a:prstGeom>
          <a:noFill/>
          <a:ln w="9525">
            <a:noFill/>
            <a:miter lim="800000"/>
            <a:headEnd/>
            <a:tailEnd/>
          </a:ln>
        </p:spPr>
        <p:txBody>
          <a:bodyPr wrap="square">
            <a:spAutoFit/>
          </a:bodyPr>
          <a:lstStyle/>
          <a:p>
            <a:pPr algn="ctr"/>
            <a:r>
              <a:rPr lang="fr-FR" dirty="0" smtClean="0">
                <a:solidFill>
                  <a:prstClr val="black"/>
                </a:solidFill>
              </a:rPr>
              <a:t>Caravage</a:t>
            </a:r>
          </a:p>
          <a:p>
            <a:pPr algn="ctr"/>
            <a:r>
              <a:rPr lang="fr-FR" i="1" dirty="0" smtClean="0">
                <a:solidFill>
                  <a:prstClr val="black"/>
                </a:solidFill>
              </a:rPr>
              <a:t>Le </a:t>
            </a:r>
            <a:r>
              <a:rPr lang="fr-FR" i="1" dirty="0">
                <a:solidFill>
                  <a:prstClr val="black"/>
                </a:solidFill>
              </a:rPr>
              <a:t>martyre de St Matthieu</a:t>
            </a:r>
            <a:r>
              <a:rPr lang="fr-FR" dirty="0">
                <a:solidFill>
                  <a:prstClr val="black"/>
                </a:solidFill>
              </a:rPr>
              <a:t>, 1599-1600                                                                              </a:t>
            </a:r>
            <a:r>
              <a:rPr lang="fr-FR" dirty="0" smtClean="0">
                <a:solidFill>
                  <a:prstClr val="black"/>
                </a:solidFill>
              </a:rPr>
              <a:t>                                                                </a:t>
            </a:r>
            <a:r>
              <a:rPr lang="fr-FR" dirty="0">
                <a:solidFill>
                  <a:prstClr val="black"/>
                </a:solidFill>
              </a:rPr>
              <a:t>Huile sur toile, 323 x 343 </a:t>
            </a:r>
            <a:r>
              <a:rPr lang="fr-FR" dirty="0" smtClean="0">
                <a:solidFill>
                  <a:prstClr val="black"/>
                </a:solidFill>
              </a:rPr>
              <a:t>cm</a:t>
            </a:r>
          </a:p>
          <a:p>
            <a:pPr algn="ctr"/>
            <a:r>
              <a:rPr lang="fr-FR" dirty="0" smtClean="0">
                <a:solidFill>
                  <a:prstClr val="black"/>
                </a:solidFill>
              </a:rPr>
              <a:t> </a:t>
            </a:r>
            <a:r>
              <a:rPr lang="fr-FR" dirty="0">
                <a:solidFill>
                  <a:prstClr val="black"/>
                </a:solidFill>
              </a:rPr>
              <a:t>Chapelle </a:t>
            </a:r>
            <a:r>
              <a:rPr lang="fr-FR" dirty="0" err="1">
                <a:solidFill>
                  <a:prstClr val="black"/>
                </a:solidFill>
              </a:rPr>
              <a:t>Contarelli</a:t>
            </a:r>
            <a:r>
              <a:rPr lang="fr-FR" dirty="0">
                <a:solidFill>
                  <a:prstClr val="black"/>
                </a:solidFill>
              </a:rPr>
              <a:t>, St Louis des </a:t>
            </a:r>
            <a:r>
              <a:rPr lang="fr-FR" dirty="0" smtClean="0">
                <a:solidFill>
                  <a:prstClr val="black"/>
                </a:solidFill>
              </a:rPr>
              <a:t>Français</a:t>
            </a:r>
          </a:p>
          <a:p>
            <a:pPr algn="ctr"/>
            <a:r>
              <a:rPr lang="fr-FR" dirty="0" smtClean="0">
                <a:solidFill>
                  <a:prstClr val="black"/>
                </a:solidFill>
              </a:rPr>
              <a:t> </a:t>
            </a:r>
            <a:r>
              <a:rPr lang="fr-FR" dirty="0">
                <a:solidFill>
                  <a:prstClr val="black"/>
                </a:solidFill>
              </a:rPr>
              <a:t>Rome</a:t>
            </a:r>
          </a:p>
        </p:txBody>
      </p:sp>
    </p:spTree>
    <p:extLst>
      <p:ext uri="{BB962C8B-B14F-4D97-AF65-F5344CB8AC3E}">
        <p14:creationId xmlns:p14="http://schemas.microsoft.com/office/powerpoint/2010/main" val="1531111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511"/>
            <a:ext cx="12221083" cy="6803489"/>
          </a:xfrm>
          <a:prstGeom prst="rect">
            <a:avLst/>
          </a:prstGeom>
        </p:spPr>
      </p:pic>
      <p:sp>
        <p:nvSpPr>
          <p:cNvPr id="2" name="ZoneTexte 1"/>
          <p:cNvSpPr txBox="1"/>
          <p:nvPr/>
        </p:nvSpPr>
        <p:spPr>
          <a:xfrm>
            <a:off x="6144321" y="579453"/>
            <a:ext cx="5978721" cy="769441"/>
          </a:xfrm>
          <a:prstGeom prst="rect">
            <a:avLst/>
          </a:prstGeom>
          <a:noFill/>
        </p:spPr>
        <p:txBody>
          <a:bodyPr wrap="square" rtlCol="0">
            <a:spAutoFit/>
          </a:bodyPr>
          <a:lstStyle/>
          <a:p>
            <a:pPr algn="ctr"/>
            <a:r>
              <a:rPr lang="fr-FR" sz="2400" b="1" dirty="0" smtClean="0">
                <a:solidFill>
                  <a:srgbClr val="C00000"/>
                </a:solidFill>
              </a:rPr>
              <a:t>Leonardo da Vinci </a:t>
            </a:r>
            <a:r>
              <a:rPr lang="fr-FR" sz="2000" b="1" dirty="0" smtClean="0">
                <a:solidFill>
                  <a:srgbClr val="C00000"/>
                </a:solidFill>
              </a:rPr>
              <a:t>:</a:t>
            </a:r>
          </a:p>
          <a:p>
            <a:r>
              <a:rPr lang="fr-FR" sz="2000" b="1" dirty="0" smtClean="0">
                <a:solidFill>
                  <a:srgbClr val="C00000"/>
                </a:solidFill>
              </a:rPr>
              <a:t> « </a:t>
            </a:r>
            <a:r>
              <a:rPr lang="fr-FR" sz="2000" b="1" dirty="0" err="1" smtClean="0">
                <a:solidFill>
                  <a:srgbClr val="C00000"/>
                </a:solidFill>
              </a:rPr>
              <a:t>Pittura</a:t>
            </a:r>
            <a:r>
              <a:rPr lang="fr-FR" sz="2000" b="1" dirty="0" smtClean="0">
                <a:solidFill>
                  <a:srgbClr val="C00000"/>
                </a:solidFill>
              </a:rPr>
              <a:t> è </a:t>
            </a:r>
            <a:r>
              <a:rPr lang="fr-FR" sz="2000" b="1" dirty="0" err="1" smtClean="0">
                <a:solidFill>
                  <a:srgbClr val="C00000"/>
                </a:solidFill>
              </a:rPr>
              <a:t>cosa</a:t>
            </a:r>
            <a:r>
              <a:rPr lang="fr-FR" sz="2000" b="1" dirty="0" smtClean="0">
                <a:solidFill>
                  <a:srgbClr val="C00000"/>
                </a:solidFill>
              </a:rPr>
              <a:t> mentale / </a:t>
            </a:r>
            <a:r>
              <a:rPr lang="fr-FR" sz="2000" b="1" dirty="0" err="1" smtClean="0">
                <a:solidFill>
                  <a:srgbClr val="C00000"/>
                </a:solidFill>
              </a:rPr>
              <a:t>Pittura</a:t>
            </a:r>
            <a:r>
              <a:rPr lang="fr-FR" sz="2000" b="1" dirty="0" smtClean="0">
                <a:solidFill>
                  <a:srgbClr val="C00000"/>
                </a:solidFill>
              </a:rPr>
              <a:t> è </a:t>
            </a:r>
            <a:r>
              <a:rPr lang="fr-FR" sz="2000" b="1" dirty="0" err="1" smtClean="0">
                <a:solidFill>
                  <a:srgbClr val="C00000"/>
                </a:solidFill>
              </a:rPr>
              <a:t>cosa</a:t>
            </a:r>
            <a:r>
              <a:rPr lang="fr-FR" sz="2000" b="1" dirty="0" smtClean="0">
                <a:solidFill>
                  <a:srgbClr val="C00000"/>
                </a:solidFill>
              </a:rPr>
              <a:t> da </a:t>
            </a:r>
            <a:r>
              <a:rPr lang="fr-FR" sz="2000" b="1" dirty="0" err="1" smtClean="0">
                <a:solidFill>
                  <a:srgbClr val="C00000"/>
                </a:solidFill>
              </a:rPr>
              <a:t>mano</a:t>
            </a:r>
            <a:r>
              <a:rPr lang="fr-FR" sz="2000" b="1" dirty="0" smtClean="0">
                <a:solidFill>
                  <a:srgbClr val="C00000"/>
                </a:solidFill>
              </a:rPr>
              <a:t> » </a:t>
            </a:r>
            <a:endParaRPr lang="fr-FR" sz="2000" b="1" dirty="0">
              <a:solidFill>
                <a:srgbClr val="C00000"/>
              </a:solidFill>
            </a:endParaRPr>
          </a:p>
        </p:txBody>
      </p:sp>
      <p:sp>
        <p:nvSpPr>
          <p:cNvPr id="3" name="ZoneTexte 2"/>
          <p:cNvSpPr txBox="1"/>
          <p:nvPr/>
        </p:nvSpPr>
        <p:spPr>
          <a:xfrm>
            <a:off x="1159726" y="2575932"/>
            <a:ext cx="9969190" cy="2308324"/>
          </a:xfrm>
          <a:prstGeom prst="rect">
            <a:avLst/>
          </a:prstGeom>
          <a:noFill/>
        </p:spPr>
        <p:txBody>
          <a:bodyPr wrap="square" rtlCol="0">
            <a:spAutoFit/>
          </a:bodyPr>
          <a:lstStyle/>
          <a:p>
            <a:pPr algn="ctr"/>
            <a:r>
              <a:rPr lang="fr-FR" sz="7200" b="1" dirty="0" smtClean="0">
                <a:solidFill>
                  <a:srgbClr val="C00000"/>
                </a:solidFill>
              </a:rPr>
              <a:t>Art :</a:t>
            </a:r>
          </a:p>
          <a:p>
            <a:pPr algn="ctr"/>
            <a:r>
              <a:rPr lang="fr-FR" sz="7200" b="1" dirty="0" smtClean="0">
                <a:solidFill>
                  <a:srgbClr val="C00000"/>
                </a:solidFill>
              </a:rPr>
              <a:t>Entre idées et techniques</a:t>
            </a:r>
            <a:endParaRPr lang="fr-FR" sz="7200" b="1" dirty="0">
              <a:solidFill>
                <a:srgbClr val="C00000"/>
              </a:solidFill>
            </a:endParaRPr>
          </a:p>
        </p:txBody>
      </p:sp>
    </p:spTree>
    <p:extLst>
      <p:ext uri="{BB962C8B-B14F-4D97-AF65-F5344CB8AC3E}">
        <p14:creationId xmlns:p14="http://schemas.microsoft.com/office/powerpoint/2010/main" val="30138495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age 3" descr="DSC05246.JPG"/>
          <p:cNvPicPr>
            <a:picLocks noChangeAspect="1"/>
          </p:cNvPicPr>
          <p:nvPr/>
        </p:nvPicPr>
        <p:blipFill>
          <a:blip r:embed="rId2" cstate="print"/>
          <a:srcRect l="15501" t="8269" r="17717" b="7677"/>
          <a:stretch>
            <a:fillRect/>
          </a:stretch>
        </p:blipFill>
        <p:spPr bwMode="auto">
          <a:xfrm>
            <a:off x="1390651" y="142876"/>
            <a:ext cx="9218083" cy="6526213"/>
          </a:xfrm>
          <a:prstGeom prst="rect">
            <a:avLst/>
          </a:prstGeom>
          <a:noFill/>
          <a:ln w="9525">
            <a:noFill/>
            <a:miter lim="800000"/>
            <a:headEnd/>
            <a:tailEnd/>
          </a:ln>
        </p:spPr>
      </p:pic>
    </p:spTree>
    <p:extLst>
      <p:ext uri="{BB962C8B-B14F-4D97-AF65-F5344CB8AC3E}">
        <p14:creationId xmlns:p14="http://schemas.microsoft.com/office/powerpoint/2010/main" val="2636528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026" descr="C:\Documents and Settings\Virginie SAVOYE\Mes documents\Mes images\IMAGES HISTOIRE DE L'ART\CARAVAGE\CARAVAGE, Le marthyre de St Matthieu, 1599-1600, Huile sur toile, 323x343cm, Chapelle Contarelli, St Louis des Français, Rome.jpg"/>
          <p:cNvPicPr>
            <a:picLocks noChangeAspect="1" noChangeArrowheads="1"/>
          </p:cNvPicPr>
          <p:nvPr/>
        </p:nvPicPr>
        <p:blipFill>
          <a:blip r:embed="rId2" cstate="print"/>
          <a:srcRect/>
          <a:stretch>
            <a:fillRect/>
          </a:stretch>
        </p:blipFill>
        <p:spPr bwMode="auto">
          <a:xfrm>
            <a:off x="1828800" y="76201"/>
            <a:ext cx="8432800" cy="6018213"/>
          </a:xfrm>
          <a:prstGeom prst="rect">
            <a:avLst/>
          </a:prstGeom>
          <a:noFill/>
          <a:ln w="9525">
            <a:noFill/>
            <a:miter lim="800000"/>
            <a:headEnd/>
            <a:tailEnd/>
          </a:ln>
        </p:spPr>
      </p:pic>
    </p:spTree>
    <p:extLst>
      <p:ext uri="{BB962C8B-B14F-4D97-AF65-F5344CB8AC3E}">
        <p14:creationId xmlns:p14="http://schemas.microsoft.com/office/powerpoint/2010/main" val="22652547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026" descr="C:\Documents and Settings\Virginie SAVOYE\Mes documents\Mes images\IMAGES HISTOIRE DE L'ART\CARAVAGE\CARAVAGE, Le marthyre de St Matthieu, 1599-1600, Huile sur toile, 323x343cm, Chapelle Contarelli, St Louis des Français, Rome.jpg"/>
          <p:cNvPicPr>
            <a:picLocks noChangeAspect="1" noChangeArrowheads="1"/>
          </p:cNvPicPr>
          <p:nvPr/>
        </p:nvPicPr>
        <p:blipFill>
          <a:blip r:embed="rId2" cstate="print"/>
          <a:srcRect/>
          <a:stretch>
            <a:fillRect/>
          </a:stretch>
        </p:blipFill>
        <p:spPr bwMode="auto">
          <a:xfrm>
            <a:off x="1871133" y="1"/>
            <a:ext cx="8432800" cy="6018213"/>
          </a:xfrm>
          <a:prstGeom prst="rect">
            <a:avLst/>
          </a:prstGeom>
          <a:noFill/>
          <a:ln w="9525">
            <a:noFill/>
            <a:miter lim="800000"/>
            <a:headEnd/>
            <a:tailEnd/>
          </a:ln>
        </p:spPr>
      </p:pic>
      <p:cxnSp>
        <p:nvCxnSpPr>
          <p:cNvPr id="52228" name="Connecteur droit avec flèche 4"/>
          <p:cNvCxnSpPr>
            <a:cxnSpLocks noChangeShapeType="1"/>
          </p:cNvCxnSpPr>
          <p:nvPr/>
        </p:nvCxnSpPr>
        <p:spPr bwMode="auto">
          <a:xfrm>
            <a:off x="7152217" y="333376"/>
            <a:ext cx="0" cy="5256213"/>
          </a:xfrm>
          <a:prstGeom prst="straightConnector1">
            <a:avLst/>
          </a:prstGeom>
          <a:noFill/>
          <a:ln w="9525" algn="ctr">
            <a:solidFill>
              <a:srgbClr val="FFFF00"/>
            </a:solidFill>
            <a:round/>
            <a:headEnd/>
            <a:tailEnd type="arrow" w="med" len="med"/>
          </a:ln>
        </p:spPr>
      </p:cxnSp>
      <p:cxnSp>
        <p:nvCxnSpPr>
          <p:cNvPr id="52229" name="Connecteur droit avec flèche 6"/>
          <p:cNvCxnSpPr>
            <a:cxnSpLocks noChangeShapeType="1"/>
          </p:cNvCxnSpPr>
          <p:nvPr/>
        </p:nvCxnSpPr>
        <p:spPr bwMode="auto">
          <a:xfrm>
            <a:off x="2256368" y="3573463"/>
            <a:ext cx="5566833" cy="0"/>
          </a:xfrm>
          <a:prstGeom prst="straightConnector1">
            <a:avLst/>
          </a:prstGeom>
          <a:noFill/>
          <a:ln w="9525" algn="ctr">
            <a:solidFill>
              <a:srgbClr val="FFFF00"/>
            </a:solidFill>
            <a:round/>
            <a:headEnd/>
            <a:tailEnd type="arrow" w="med" len="med"/>
          </a:ln>
        </p:spPr>
      </p:cxnSp>
      <p:cxnSp>
        <p:nvCxnSpPr>
          <p:cNvPr id="52230" name="Connecteur droit avec flèche 8"/>
          <p:cNvCxnSpPr>
            <a:cxnSpLocks noChangeShapeType="1"/>
          </p:cNvCxnSpPr>
          <p:nvPr/>
        </p:nvCxnSpPr>
        <p:spPr bwMode="auto">
          <a:xfrm flipV="1">
            <a:off x="4368801" y="1773239"/>
            <a:ext cx="1631951" cy="2808287"/>
          </a:xfrm>
          <a:prstGeom prst="straightConnector1">
            <a:avLst/>
          </a:prstGeom>
          <a:noFill/>
          <a:ln w="9525" algn="ctr">
            <a:solidFill>
              <a:srgbClr val="FF0000"/>
            </a:solidFill>
            <a:round/>
            <a:headEnd/>
            <a:tailEnd type="arrow" w="med" len="med"/>
          </a:ln>
        </p:spPr>
      </p:cxnSp>
      <p:cxnSp>
        <p:nvCxnSpPr>
          <p:cNvPr id="52231" name="Connecteur droit avec flèche 10"/>
          <p:cNvCxnSpPr>
            <a:cxnSpLocks noChangeShapeType="1"/>
          </p:cNvCxnSpPr>
          <p:nvPr/>
        </p:nvCxnSpPr>
        <p:spPr bwMode="auto">
          <a:xfrm>
            <a:off x="6000751" y="1844675"/>
            <a:ext cx="2400300" cy="2808288"/>
          </a:xfrm>
          <a:prstGeom prst="straightConnector1">
            <a:avLst/>
          </a:prstGeom>
          <a:noFill/>
          <a:ln w="9525" algn="ctr">
            <a:solidFill>
              <a:srgbClr val="FF0000"/>
            </a:solidFill>
            <a:round/>
            <a:headEnd/>
            <a:tailEnd type="arrow" w="med" len="med"/>
          </a:ln>
        </p:spPr>
      </p:cxnSp>
      <p:cxnSp>
        <p:nvCxnSpPr>
          <p:cNvPr id="52232" name="Connecteur droit avec flèche 12"/>
          <p:cNvCxnSpPr>
            <a:cxnSpLocks noChangeShapeType="1"/>
          </p:cNvCxnSpPr>
          <p:nvPr/>
        </p:nvCxnSpPr>
        <p:spPr bwMode="auto">
          <a:xfrm flipV="1">
            <a:off x="4464052" y="4581525"/>
            <a:ext cx="3839633" cy="71438"/>
          </a:xfrm>
          <a:prstGeom prst="straightConnector1">
            <a:avLst/>
          </a:prstGeom>
          <a:noFill/>
          <a:ln w="9525" algn="ctr">
            <a:solidFill>
              <a:srgbClr val="FF0000"/>
            </a:solidFill>
            <a:round/>
            <a:headEnd/>
            <a:tailEnd type="arrow" w="med" len="med"/>
          </a:ln>
        </p:spPr>
      </p:cxnSp>
      <p:cxnSp>
        <p:nvCxnSpPr>
          <p:cNvPr id="52233" name="Connecteur droit avec flèche 16"/>
          <p:cNvCxnSpPr>
            <a:cxnSpLocks noChangeShapeType="1"/>
          </p:cNvCxnSpPr>
          <p:nvPr/>
        </p:nvCxnSpPr>
        <p:spPr bwMode="auto">
          <a:xfrm flipV="1">
            <a:off x="8401051" y="1773238"/>
            <a:ext cx="2015067" cy="1439862"/>
          </a:xfrm>
          <a:prstGeom prst="straightConnector1">
            <a:avLst/>
          </a:prstGeom>
          <a:noFill/>
          <a:ln w="9525" algn="ctr">
            <a:solidFill>
              <a:srgbClr val="00B0F0"/>
            </a:solidFill>
            <a:round/>
            <a:headEnd/>
            <a:tailEnd type="arrow" w="med" len="med"/>
          </a:ln>
        </p:spPr>
      </p:cxnSp>
      <p:cxnSp>
        <p:nvCxnSpPr>
          <p:cNvPr id="52234" name="Connecteur droit avec flèche 18"/>
          <p:cNvCxnSpPr>
            <a:cxnSpLocks noChangeShapeType="1"/>
          </p:cNvCxnSpPr>
          <p:nvPr/>
        </p:nvCxnSpPr>
        <p:spPr bwMode="auto">
          <a:xfrm flipH="1" flipV="1">
            <a:off x="1678518" y="2276476"/>
            <a:ext cx="2400300" cy="1584325"/>
          </a:xfrm>
          <a:prstGeom prst="straightConnector1">
            <a:avLst/>
          </a:prstGeom>
          <a:noFill/>
          <a:ln w="9525" algn="ctr">
            <a:solidFill>
              <a:srgbClr val="00B0F0"/>
            </a:solidFill>
            <a:round/>
            <a:headEnd/>
            <a:tailEnd type="arrow" w="med" len="med"/>
          </a:ln>
        </p:spPr>
      </p:cxnSp>
      <p:cxnSp>
        <p:nvCxnSpPr>
          <p:cNvPr id="52235" name="Connecteur droit avec flèche 20"/>
          <p:cNvCxnSpPr>
            <a:cxnSpLocks noChangeShapeType="1"/>
          </p:cNvCxnSpPr>
          <p:nvPr/>
        </p:nvCxnSpPr>
        <p:spPr bwMode="auto">
          <a:xfrm flipH="1">
            <a:off x="1583268" y="4437063"/>
            <a:ext cx="2976033" cy="360362"/>
          </a:xfrm>
          <a:prstGeom prst="straightConnector1">
            <a:avLst/>
          </a:prstGeom>
          <a:noFill/>
          <a:ln w="9525" algn="ctr">
            <a:solidFill>
              <a:srgbClr val="00B0F0"/>
            </a:solidFill>
            <a:round/>
            <a:headEnd/>
            <a:tailEnd type="arrow" w="med" len="med"/>
          </a:ln>
        </p:spPr>
      </p:cxnSp>
      <p:cxnSp>
        <p:nvCxnSpPr>
          <p:cNvPr id="52236" name="Connecteur droit avec flèche 22"/>
          <p:cNvCxnSpPr>
            <a:cxnSpLocks noChangeShapeType="1"/>
          </p:cNvCxnSpPr>
          <p:nvPr/>
        </p:nvCxnSpPr>
        <p:spPr bwMode="auto">
          <a:xfrm flipH="1" flipV="1">
            <a:off x="1583267" y="1125538"/>
            <a:ext cx="3168651" cy="1727200"/>
          </a:xfrm>
          <a:prstGeom prst="straightConnector1">
            <a:avLst/>
          </a:prstGeom>
          <a:noFill/>
          <a:ln w="9525" algn="ctr">
            <a:solidFill>
              <a:srgbClr val="00B0F0"/>
            </a:solidFill>
            <a:round/>
            <a:headEnd/>
            <a:tailEnd type="arrow" w="med" len="med"/>
          </a:ln>
        </p:spPr>
      </p:cxnSp>
      <p:sp>
        <p:nvSpPr>
          <p:cNvPr id="52237" name="Ellipse 24"/>
          <p:cNvSpPr>
            <a:spLocks noChangeArrowheads="1"/>
          </p:cNvSpPr>
          <p:nvPr/>
        </p:nvSpPr>
        <p:spPr bwMode="auto">
          <a:xfrm>
            <a:off x="3119669" y="827088"/>
            <a:ext cx="5952363" cy="4978176"/>
          </a:xfrm>
          <a:prstGeom prst="ellipse">
            <a:avLst/>
          </a:prstGeom>
          <a:noFill/>
          <a:ln w="9525" algn="ctr">
            <a:solidFill>
              <a:schemeClr val="bg1"/>
            </a:solidFill>
            <a:round/>
            <a:headEnd/>
            <a:tailEnd/>
          </a:ln>
        </p:spPr>
        <p:txBody>
          <a:bodyPr/>
          <a:lstStyle/>
          <a:p>
            <a:endParaRPr lang="fr-FR">
              <a:solidFill>
                <a:prstClr val="black"/>
              </a:solidFill>
            </a:endParaRPr>
          </a:p>
        </p:txBody>
      </p:sp>
      <p:cxnSp>
        <p:nvCxnSpPr>
          <p:cNvPr id="52238" name="Connecteur droit avec flèche 26"/>
          <p:cNvCxnSpPr>
            <a:cxnSpLocks noChangeShapeType="1"/>
          </p:cNvCxnSpPr>
          <p:nvPr/>
        </p:nvCxnSpPr>
        <p:spPr bwMode="auto">
          <a:xfrm>
            <a:off x="9072033" y="2997200"/>
            <a:ext cx="1441451" cy="287338"/>
          </a:xfrm>
          <a:prstGeom prst="straightConnector1">
            <a:avLst/>
          </a:prstGeom>
          <a:noFill/>
          <a:ln w="9525" algn="ctr">
            <a:solidFill>
              <a:srgbClr val="00B0F0"/>
            </a:solidFill>
            <a:round/>
            <a:headEnd/>
            <a:tailEnd type="arrow" w="med" len="med"/>
          </a:ln>
        </p:spPr>
      </p:cxnSp>
      <p:cxnSp>
        <p:nvCxnSpPr>
          <p:cNvPr id="52239" name="Connecteur droit avec flèche 28"/>
          <p:cNvCxnSpPr>
            <a:cxnSpLocks noChangeShapeType="1"/>
          </p:cNvCxnSpPr>
          <p:nvPr/>
        </p:nvCxnSpPr>
        <p:spPr bwMode="auto">
          <a:xfrm>
            <a:off x="6864351" y="692150"/>
            <a:ext cx="2592916" cy="0"/>
          </a:xfrm>
          <a:prstGeom prst="straightConnector1">
            <a:avLst/>
          </a:prstGeom>
          <a:noFill/>
          <a:ln w="9525" algn="ctr">
            <a:solidFill>
              <a:srgbClr val="FFC000"/>
            </a:solidFill>
            <a:round/>
            <a:headEnd/>
            <a:tailEnd type="arrow" w="med" len="med"/>
          </a:ln>
        </p:spPr>
      </p:cxnSp>
      <p:cxnSp>
        <p:nvCxnSpPr>
          <p:cNvPr id="52240" name="Connecteur droit avec flèche 30"/>
          <p:cNvCxnSpPr>
            <a:cxnSpLocks noChangeShapeType="1"/>
          </p:cNvCxnSpPr>
          <p:nvPr/>
        </p:nvCxnSpPr>
        <p:spPr bwMode="auto">
          <a:xfrm>
            <a:off x="8591552" y="5084764"/>
            <a:ext cx="2305049" cy="936625"/>
          </a:xfrm>
          <a:prstGeom prst="straightConnector1">
            <a:avLst/>
          </a:prstGeom>
          <a:noFill/>
          <a:ln w="9525" algn="ctr">
            <a:solidFill>
              <a:srgbClr val="00B0F0"/>
            </a:solidFill>
            <a:round/>
            <a:headEnd/>
            <a:tailEnd type="arrow" w="med" len="med"/>
          </a:ln>
        </p:spPr>
      </p:cxnSp>
      <p:sp>
        <p:nvSpPr>
          <p:cNvPr id="2" name="Forme libre 1"/>
          <p:cNvSpPr/>
          <p:nvPr/>
        </p:nvSpPr>
        <p:spPr>
          <a:xfrm>
            <a:off x="4664999" y="2003778"/>
            <a:ext cx="1337216" cy="2744068"/>
          </a:xfrm>
          <a:custGeom>
            <a:avLst/>
            <a:gdLst>
              <a:gd name="connsiteX0" fmla="*/ 610386 w 1337216"/>
              <a:gd name="connsiteY0" fmla="*/ 2744068 h 2744068"/>
              <a:gd name="connsiteX1" fmla="*/ 575216 w 1337216"/>
              <a:gd name="connsiteY1" fmla="*/ 2638560 h 2744068"/>
              <a:gd name="connsiteX2" fmla="*/ 270416 w 1337216"/>
              <a:gd name="connsiteY2" fmla="*/ 2380653 h 2744068"/>
              <a:gd name="connsiteX3" fmla="*/ 246970 w 1337216"/>
              <a:gd name="connsiteY3" fmla="*/ 2345484 h 2744068"/>
              <a:gd name="connsiteX4" fmla="*/ 94570 w 1337216"/>
              <a:gd name="connsiteY4" fmla="*/ 1993791 h 2744068"/>
              <a:gd name="connsiteX5" fmla="*/ 35955 w 1337216"/>
              <a:gd name="connsiteY5" fmla="*/ 1747607 h 2744068"/>
              <a:gd name="connsiteX6" fmla="*/ 786 w 1337216"/>
              <a:gd name="connsiteY6" fmla="*/ 1560037 h 2744068"/>
              <a:gd name="connsiteX7" fmla="*/ 12509 w 1337216"/>
              <a:gd name="connsiteY7" fmla="*/ 1302130 h 2744068"/>
              <a:gd name="connsiteX8" fmla="*/ 24232 w 1337216"/>
              <a:gd name="connsiteY8" fmla="*/ 1149730 h 2744068"/>
              <a:gd name="connsiteX9" fmla="*/ 47678 w 1337216"/>
              <a:gd name="connsiteY9" fmla="*/ 962160 h 2744068"/>
              <a:gd name="connsiteX10" fmla="*/ 129739 w 1337216"/>
              <a:gd name="connsiteY10" fmla="*/ 692530 h 2744068"/>
              <a:gd name="connsiteX11" fmla="*/ 141463 w 1337216"/>
              <a:gd name="connsiteY11" fmla="*/ 598745 h 2744068"/>
              <a:gd name="connsiteX12" fmla="*/ 258693 w 1337216"/>
              <a:gd name="connsiteY12" fmla="*/ 458068 h 2744068"/>
              <a:gd name="connsiteX13" fmla="*/ 329032 w 1337216"/>
              <a:gd name="connsiteY13" fmla="*/ 387730 h 2744068"/>
              <a:gd name="connsiteX14" fmla="*/ 457986 w 1337216"/>
              <a:gd name="connsiteY14" fmla="*/ 270499 h 2744068"/>
              <a:gd name="connsiteX15" fmla="*/ 586939 w 1337216"/>
              <a:gd name="connsiteY15" fmla="*/ 164991 h 2744068"/>
              <a:gd name="connsiteX16" fmla="*/ 704170 w 1337216"/>
              <a:gd name="connsiteY16" fmla="*/ 118099 h 2744068"/>
              <a:gd name="connsiteX17" fmla="*/ 762786 w 1337216"/>
              <a:gd name="connsiteY17" fmla="*/ 94653 h 2744068"/>
              <a:gd name="connsiteX18" fmla="*/ 903463 w 1337216"/>
              <a:gd name="connsiteY18" fmla="*/ 59484 h 2744068"/>
              <a:gd name="connsiteX19" fmla="*/ 1032416 w 1337216"/>
              <a:gd name="connsiteY19" fmla="*/ 12591 h 2744068"/>
              <a:gd name="connsiteX20" fmla="*/ 1184816 w 1337216"/>
              <a:gd name="connsiteY20" fmla="*/ 12591 h 2744068"/>
              <a:gd name="connsiteX21" fmla="*/ 1278601 w 1337216"/>
              <a:gd name="connsiteY21" fmla="*/ 868 h 2744068"/>
              <a:gd name="connsiteX22" fmla="*/ 1337216 w 1337216"/>
              <a:gd name="connsiteY22" fmla="*/ 868 h 274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37216" h="2744068">
                <a:moveTo>
                  <a:pt x="610386" y="2744068"/>
                </a:moveTo>
                <a:cubicBezTo>
                  <a:pt x="621132" y="2721598"/>
                  <a:pt x="631878" y="2699129"/>
                  <a:pt x="575216" y="2638560"/>
                </a:cubicBezTo>
                <a:cubicBezTo>
                  <a:pt x="518554" y="2577991"/>
                  <a:pt x="325124" y="2429499"/>
                  <a:pt x="270416" y="2380653"/>
                </a:cubicBezTo>
                <a:cubicBezTo>
                  <a:pt x="215708" y="2331807"/>
                  <a:pt x="276278" y="2409961"/>
                  <a:pt x="246970" y="2345484"/>
                </a:cubicBezTo>
                <a:cubicBezTo>
                  <a:pt x="217662" y="2281007"/>
                  <a:pt x="129739" y="2093437"/>
                  <a:pt x="94570" y="1993791"/>
                </a:cubicBezTo>
                <a:cubicBezTo>
                  <a:pt x="59401" y="1894145"/>
                  <a:pt x="51586" y="1819899"/>
                  <a:pt x="35955" y="1747607"/>
                </a:cubicBezTo>
                <a:cubicBezTo>
                  <a:pt x="20324" y="1675315"/>
                  <a:pt x="4694" y="1634283"/>
                  <a:pt x="786" y="1560037"/>
                </a:cubicBezTo>
                <a:cubicBezTo>
                  <a:pt x="-3122" y="1485791"/>
                  <a:pt x="8601" y="1370514"/>
                  <a:pt x="12509" y="1302130"/>
                </a:cubicBezTo>
                <a:cubicBezTo>
                  <a:pt x="16417" y="1233745"/>
                  <a:pt x="18371" y="1206392"/>
                  <a:pt x="24232" y="1149730"/>
                </a:cubicBezTo>
                <a:cubicBezTo>
                  <a:pt x="30093" y="1093068"/>
                  <a:pt x="30093" y="1038360"/>
                  <a:pt x="47678" y="962160"/>
                </a:cubicBezTo>
                <a:cubicBezTo>
                  <a:pt x="65263" y="885960"/>
                  <a:pt x="114108" y="753099"/>
                  <a:pt x="129739" y="692530"/>
                </a:cubicBezTo>
                <a:cubicBezTo>
                  <a:pt x="145370" y="631961"/>
                  <a:pt x="119971" y="637822"/>
                  <a:pt x="141463" y="598745"/>
                </a:cubicBezTo>
                <a:cubicBezTo>
                  <a:pt x="162955" y="559668"/>
                  <a:pt x="227432" y="493237"/>
                  <a:pt x="258693" y="458068"/>
                </a:cubicBezTo>
                <a:cubicBezTo>
                  <a:pt x="289954" y="422899"/>
                  <a:pt x="295816" y="418991"/>
                  <a:pt x="329032" y="387730"/>
                </a:cubicBezTo>
                <a:cubicBezTo>
                  <a:pt x="362247" y="356468"/>
                  <a:pt x="415002" y="307622"/>
                  <a:pt x="457986" y="270499"/>
                </a:cubicBezTo>
                <a:cubicBezTo>
                  <a:pt x="500970" y="233376"/>
                  <a:pt x="545908" y="190391"/>
                  <a:pt x="586939" y="164991"/>
                </a:cubicBezTo>
                <a:cubicBezTo>
                  <a:pt x="627970" y="139591"/>
                  <a:pt x="704170" y="118099"/>
                  <a:pt x="704170" y="118099"/>
                </a:cubicBezTo>
                <a:cubicBezTo>
                  <a:pt x="733478" y="106376"/>
                  <a:pt x="729571" y="104422"/>
                  <a:pt x="762786" y="94653"/>
                </a:cubicBezTo>
                <a:cubicBezTo>
                  <a:pt x="796001" y="84884"/>
                  <a:pt x="858525" y="73161"/>
                  <a:pt x="903463" y="59484"/>
                </a:cubicBezTo>
                <a:cubicBezTo>
                  <a:pt x="948401" y="45807"/>
                  <a:pt x="985524" y="20407"/>
                  <a:pt x="1032416" y="12591"/>
                </a:cubicBezTo>
                <a:cubicBezTo>
                  <a:pt x="1079308" y="4775"/>
                  <a:pt x="1143785" y="14545"/>
                  <a:pt x="1184816" y="12591"/>
                </a:cubicBezTo>
                <a:cubicBezTo>
                  <a:pt x="1225847" y="10637"/>
                  <a:pt x="1253201" y="2822"/>
                  <a:pt x="1278601" y="868"/>
                </a:cubicBezTo>
                <a:cubicBezTo>
                  <a:pt x="1304001" y="-1086"/>
                  <a:pt x="1337216" y="868"/>
                  <a:pt x="1337216" y="868"/>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 name="Ellipse 2"/>
          <p:cNvSpPr/>
          <p:nvPr/>
        </p:nvSpPr>
        <p:spPr>
          <a:xfrm>
            <a:off x="4464052" y="1664677"/>
            <a:ext cx="483086" cy="42203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cxnSp>
        <p:nvCxnSpPr>
          <p:cNvPr id="5" name="Connecteur droit 4"/>
          <p:cNvCxnSpPr/>
          <p:nvPr/>
        </p:nvCxnSpPr>
        <p:spPr>
          <a:xfrm>
            <a:off x="4751918" y="117231"/>
            <a:ext cx="0" cy="1758461"/>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H="1" flipV="1">
            <a:off x="1981200" y="1844675"/>
            <a:ext cx="2770718" cy="3101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9640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9347" y="5523458"/>
            <a:ext cx="8636000" cy="1295400"/>
          </a:xfrm>
          <a:noFill/>
          <a:ln/>
        </p:spPr>
        <p:txBody>
          <a:bodyPr>
            <a:normAutofit/>
          </a:bodyPr>
          <a:lstStyle/>
          <a:p>
            <a:pPr algn="ctr"/>
            <a:r>
              <a:rPr lang="fr-FR" sz="1800" dirty="0">
                <a:latin typeface="+mn-lt"/>
              </a:rPr>
              <a:t>Claude </a:t>
            </a:r>
            <a:r>
              <a:rPr lang="fr-FR" sz="1800" dirty="0" smtClean="0">
                <a:latin typeface="+mn-lt"/>
              </a:rPr>
              <a:t>Monet                                                                                                                                </a:t>
            </a:r>
            <a:r>
              <a:rPr lang="fr-FR" sz="1800" i="1" dirty="0" smtClean="0">
                <a:latin typeface="+mn-lt"/>
              </a:rPr>
              <a:t>Impression soleil levant</a:t>
            </a:r>
            <a:r>
              <a:rPr lang="fr-FR" sz="1800" dirty="0" smtClean="0">
                <a:latin typeface="+mn-lt"/>
              </a:rPr>
              <a:t>, 1872</a:t>
            </a:r>
            <a:br>
              <a:rPr lang="fr-FR" sz="1800" dirty="0" smtClean="0">
                <a:latin typeface="+mn-lt"/>
              </a:rPr>
            </a:br>
            <a:r>
              <a:rPr lang="fr-FR" sz="1800" dirty="0" smtClean="0">
                <a:latin typeface="+mn-lt"/>
              </a:rPr>
              <a:t>Huile sur toile, </a:t>
            </a:r>
            <a:r>
              <a:rPr lang="fr-FR" sz="1800" dirty="0">
                <a:latin typeface="+mn-lt"/>
              </a:rPr>
              <a:t>48 x 63 cm </a:t>
            </a:r>
            <a:br>
              <a:rPr lang="fr-FR" sz="1800" dirty="0">
                <a:latin typeface="+mn-lt"/>
              </a:rPr>
            </a:br>
            <a:r>
              <a:rPr lang="fr-FR" sz="1800" dirty="0">
                <a:latin typeface="+mn-lt"/>
              </a:rPr>
              <a:t>Musée </a:t>
            </a:r>
            <a:r>
              <a:rPr lang="fr-FR" sz="1800" dirty="0" err="1">
                <a:latin typeface="+mn-lt"/>
              </a:rPr>
              <a:t>Marmottan</a:t>
            </a:r>
            <a:r>
              <a:rPr lang="fr-FR" sz="1800" dirty="0">
                <a:latin typeface="+mn-lt"/>
              </a:rPr>
              <a:t>, Paris</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0221" y="99140"/>
            <a:ext cx="6954253" cy="5424318"/>
          </a:xfrm>
          <a:prstGeom prst="rect">
            <a:avLst/>
          </a:prstGeom>
          <a:ln>
            <a:solidFill>
              <a:srgbClr val="92D050"/>
            </a:solidFill>
          </a:ln>
        </p:spPr>
      </p:pic>
      <p:cxnSp>
        <p:nvCxnSpPr>
          <p:cNvPr id="6" name="Connecteur droit 5"/>
          <p:cNvCxnSpPr/>
          <p:nvPr/>
        </p:nvCxnSpPr>
        <p:spPr>
          <a:xfrm>
            <a:off x="6541477" y="386862"/>
            <a:ext cx="11723" cy="1430215"/>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6553200" y="1817077"/>
            <a:ext cx="2028092"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3188677" y="2579077"/>
            <a:ext cx="3446585" cy="158261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3188677" y="2579077"/>
            <a:ext cx="3024554" cy="2426677"/>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2719754" y="117231"/>
            <a:ext cx="23446" cy="228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2719754" y="2567354"/>
            <a:ext cx="23446" cy="281353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2555631" y="2461847"/>
            <a:ext cx="6377354"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1680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1026" descr="C:\Documents and Settings\Virginie SAVOYE\Mes documents\Mes images\HISTOIRE DE L'ART\Holbein\Hans Holbein Les Ambassadeurs 1533 Huile sur bois 207 x 210 cm Lond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76201"/>
            <a:ext cx="6858000" cy="6761163"/>
          </a:xfrm>
          <a:prstGeom prst="rect">
            <a:avLst/>
          </a:prstGeom>
          <a:noFill/>
          <a:extLst>
            <a:ext uri="{909E8E84-426E-40DD-AFC4-6F175D3DCCD1}">
              <a14:hiddenFill xmlns:a14="http://schemas.microsoft.com/office/drawing/2010/main">
                <a:solidFill>
                  <a:srgbClr val="FFFFFF"/>
                </a:solidFill>
              </a14:hiddenFill>
            </a:ext>
          </a:extLst>
        </p:spPr>
      </p:pic>
      <p:sp>
        <p:nvSpPr>
          <p:cNvPr id="174083" name="Rectangle 1027"/>
          <p:cNvSpPr>
            <a:spLocks noChangeArrowheads="1"/>
          </p:cNvSpPr>
          <p:nvPr/>
        </p:nvSpPr>
        <p:spPr bwMode="auto">
          <a:xfrm>
            <a:off x="8305800" y="4556126"/>
            <a:ext cx="2514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dirty="0">
                <a:solidFill>
                  <a:prstClr val="black"/>
                </a:solidFill>
              </a:rPr>
              <a:t>Hans Holbein                 </a:t>
            </a:r>
            <a:r>
              <a:rPr lang="fr-FR" altLang="fr-FR" i="1" dirty="0">
                <a:solidFill>
                  <a:prstClr val="black"/>
                </a:solidFill>
              </a:rPr>
              <a:t>Les </a:t>
            </a:r>
            <a:r>
              <a:rPr lang="fr-FR" altLang="fr-FR" i="1" dirty="0" smtClean="0">
                <a:solidFill>
                  <a:prstClr val="black"/>
                </a:solidFill>
              </a:rPr>
              <a:t>Ambassadeurs                     </a:t>
            </a:r>
            <a:r>
              <a:rPr lang="fr-FR" altLang="fr-FR" dirty="0" smtClean="0">
                <a:solidFill>
                  <a:prstClr val="black"/>
                </a:solidFill>
              </a:rPr>
              <a:t> </a:t>
            </a:r>
            <a:r>
              <a:rPr lang="fr-FR" altLang="fr-FR" dirty="0">
                <a:solidFill>
                  <a:prstClr val="black"/>
                </a:solidFill>
              </a:rPr>
              <a:t>1533                            Huile sur bois                 207 x 210 cm         Londres</a:t>
            </a:r>
          </a:p>
        </p:txBody>
      </p:sp>
    </p:spTree>
    <p:extLst>
      <p:ext uri="{BB962C8B-B14F-4D97-AF65-F5344CB8AC3E}">
        <p14:creationId xmlns:p14="http://schemas.microsoft.com/office/powerpoint/2010/main" val="28763264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Virginie SAVOYE\Mes documents\Mes images\HISTOIRE DE L'ART\Holbein\4ambassa.jpg"/>
          <p:cNvPicPr>
            <a:picLocks noChangeAspect="1" noChangeArrowheads="1"/>
          </p:cNvPicPr>
          <p:nvPr/>
        </p:nvPicPr>
        <p:blipFill>
          <a:blip r:embed="rId2" cstate="print"/>
          <a:srcRect/>
          <a:stretch>
            <a:fillRect/>
          </a:stretch>
        </p:blipFill>
        <p:spPr bwMode="auto">
          <a:xfrm>
            <a:off x="47328" y="44625"/>
            <a:ext cx="5994400" cy="3649663"/>
          </a:xfrm>
          <a:prstGeom prst="rect">
            <a:avLst/>
          </a:prstGeom>
          <a:noFill/>
          <a:ln w="9525">
            <a:noFill/>
            <a:miter lim="800000"/>
            <a:headEnd/>
            <a:tailEnd/>
          </a:ln>
        </p:spPr>
      </p:pic>
      <p:pic>
        <p:nvPicPr>
          <p:cNvPr id="14339" name="Picture 3" descr="C:\Documents and Settings\Virginie SAVOYE\Mes documents\Mes images\HISTOIRE DE L'ART\Holbein\5ambassa.jpg"/>
          <p:cNvPicPr>
            <a:picLocks noChangeAspect="1" noChangeArrowheads="1"/>
          </p:cNvPicPr>
          <p:nvPr/>
        </p:nvPicPr>
        <p:blipFill>
          <a:blip r:embed="rId3" cstate="print"/>
          <a:srcRect t="22739"/>
          <a:stretch>
            <a:fillRect/>
          </a:stretch>
        </p:blipFill>
        <p:spPr bwMode="auto">
          <a:xfrm>
            <a:off x="4271797" y="3933057"/>
            <a:ext cx="6048672" cy="2870215"/>
          </a:xfrm>
          <a:prstGeom prst="rect">
            <a:avLst/>
          </a:prstGeom>
          <a:noFill/>
          <a:ln w="9525">
            <a:noFill/>
            <a:miter lim="800000"/>
            <a:headEnd/>
            <a:tailEnd/>
          </a:ln>
        </p:spPr>
      </p:pic>
      <p:sp>
        <p:nvSpPr>
          <p:cNvPr id="14340" name="Text Box 4"/>
          <p:cNvSpPr txBox="1">
            <a:spLocks noChangeArrowheads="1"/>
          </p:cNvSpPr>
          <p:nvPr/>
        </p:nvSpPr>
        <p:spPr bwMode="auto">
          <a:xfrm>
            <a:off x="-46456" y="4352501"/>
            <a:ext cx="4470400" cy="2031325"/>
          </a:xfrm>
          <a:prstGeom prst="rect">
            <a:avLst/>
          </a:prstGeom>
          <a:noFill/>
          <a:ln w="9525">
            <a:noFill/>
            <a:miter lim="800000"/>
            <a:headEnd/>
            <a:tailEnd/>
          </a:ln>
        </p:spPr>
        <p:txBody>
          <a:bodyPr>
            <a:spAutoFit/>
          </a:bodyPr>
          <a:lstStyle/>
          <a:p>
            <a:pPr algn="ctr">
              <a:spcBef>
                <a:spcPct val="50000"/>
              </a:spcBef>
            </a:pPr>
            <a:r>
              <a:rPr lang="fr-FR" dirty="0">
                <a:solidFill>
                  <a:prstClr val="black"/>
                </a:solidFill>
                <a:cs typeface="Times New Roman" pitchFamily="18" charset="0"/>
              </a:rPr>
              <a:t>Hans Holbein                </a:t>
            </a:r>
            <a:r>
              <a:rPr lang="fr-FR" dirty="0" smtClean="0">
                <a:solidFill>
                  <a:prstClr val="black"/>
                </a:solidFill>
                <a:cs typeface="Times New Roman" pitchFamily="18" charset="0"/>
              </a:rPr>
              <a:t>                                                   </a:t>
            </a:r>
            <a:r>
              <a:rPr lang="fr-FR" i="1" dirty="0">
                <a:solidFill>
                  <a:prstClr val="black"/>
                </a:solidFill>
                <a:cs typeface="Times New Roman" pitchFamily="18" charset="0"/>
              </a:rPr>
              <a:t>Les Ambassadeurs</a:t>
            </a:r>
            <a:r>
              <a:rPr lang="fr-FR" dirty="0">
                <a:solidFill>
                  <a:prstClr val="black"/>
                </a:solidFill>
                <a:cs typeface="Times New Roman" pitchFamily="18" charset="0"/>
              </a:rPr>
              <a:t>                   </a:t>
            </a:r>
            <a:r>
              <a:rPr lang="fr-FR" dirty="0" smtClean="0">
                <a:solidFill>
                  <a:prstClr val="black"/>
                </a:solidFill>
                <a:cs typeface="Times New Roman" pitchFamily="18" charset="0"/>
              </a:rPr>
              <a:t>                                   </a:t>
            </a:r>
            <a:r>
              <a:rPr lang="fr-FR" dirty="0">
                <a:solidFill>
                  <a:prstClr val="black"/>
                </a:solidFill>
                <a:cs typeface="Times New Roman" pitchFamily="18" charset="0"/>
              </a:rPr>
              <a:t>1533                                     </a:t>
            </a:r>
            <a:r>
              <a:rPr lang="fr-FR" dirty="0" smtClean="0">
                <a:solidFill>
                  <a:prstClr val="black"/>
                </a:solidFill>
                <a:cs typeface="Times New Roman" pitchFamily="18" charset="0"/>
              </a:rPr>
              <a:t>                                          </a:t>
            </a:r>
            <a:r>
              <a:rPr lang="fr-FR" dirty="0">
                <a:solidFill>
                  <a:prstClr val="black"/>
                </a:solidFill>
                <a:cs typeface="Times New Roman" pitchFamily="18" charset="0"/>
              </a:rPr>
              <a:t>Huile sur bois                 </a:t>
            </a:r>
            <a:r>
              <a:rPr lang="fr-FR" dirty="0" smtClean="0">
                <a:solidFill>
                  <a:prstClr val="black"/>
                </a:solidFill>
                <a:cs typeface="Times New Roman" pitchFamily="18" charset="0"/>
              </a:rPr>
              <a:t>                                                 </a:t>
            </a:r>
            <a:r>
              <a:rPr lang="fr-FR" dirty="0">
                <a:solidFill>
                  <a:prstClr val="black"/>
                </a:solidFill>
                <a:cs typeface="Times New Roman" pitchFamily="18" charset="0"/>
              </a:rPr>
              <a:t>207 x 210 cm        </a:t>
            </a:r>
            <a:r>
              <a:rPr lang="fr-FR" dirty="0" smtClean="0">
                <a:solidFill>
                  <a:prstClr val="black"/>
                </a:solidFill>
                <a:cs typeface="Times New Roman" pitchFamily="18" charset="0"/>
              </a:rPr>
              <a:t>                                                 </a:t>
            </a:r>
            <a:r>
              <a:rPr lang="fr-FR" dirty="0">
                <a:solidFill>
                  <a:prstClr val="black"/>
                </a:solidFill>
                <a:cs typeface="Times New Roman" pitchFamily="18" charset="0"/>
              </a:rPr>
              <a:t>Londres                 </a:t>
            </a:r>
            <a:r>
              <a:rPr lang="fr-FR" dirty="0" smtClean="0">
                <a:solidFill>
                  <a:prstClr val="black"/>
                </a:solidFill>
                <a:cs typeface="Times New Roman" pitchFamily="18" charset="0"/>
              </a:rPr>
              <a:t>                                                  </a:t>
            </a:r>
            <a:r>
              <a:rPr lang="fr-FR" dirty="0">
                <a:solidFill>
                  <a:prstClr val="black"/>
                </a:solidFill>
                <a:cs typeface="Times New Roman" pitchFamily="18" charset="0"/>
              </a:rPr>
              <a:t>(détails)</a:t>
            </a:r>
          </a:p>
        </p:txBody>
      </p:sp>
      <p:pic>
        <p:nvPicPr>
          <p:cNvPr id="6" name="Image 5" descr="220px-Holbein_Skull.jpg"/>
          <p:cNvPicPr>
            <a:picLocks noChangeAspect="1"/>
          </p:cNvPicPr>
          <p:nvPr/>
        </p:nvPicPr>
        <p:blipFill>
          <a:blip r:embed="rId4" cstate="print"/>
          <a:stretch>
            <a:fillRect/>
          </a:stretch>
        </p:blipFill>
        <p:spPr>
          <a:xfrm>
            <a:off x="6921632" y="44624"/>
            <a:ext cx="5127029" cy="3792836"/>
          </a:xfrm>
          <a:prstGeom prst="rect">
            <a:avLst/>
          </a:prstGeom>
        </p:spPr>
      </p:pic>
    </p:spTree>
    <p:extLst>
      <p:ext uri="{BB962C8B-B14F-4D97-AF65-F5344CB8AC3E}">
        <p14:creationId xmlns:p14="http://schemas.microsoft.com/office/powerpoint/2010/main" val="7998196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William Scrots Portrait d'Edouard VI 1546 Londres.jpg"/>
          <p:cNvPicPr>
            <a:picLocks noChangeAspect="1"/>
          </p:cNvPicPr>
          <p:nvPr/>
        </p:nvPicPr>
        <p:blipFill>
          <a:blip r:embed="rId2" cstate="print"/>
          <a:stretch>
            <a:fillRect/>
          </a:stretch>
        </p:blipFill>
        <p:spPr>
          <a:xfrm>
            <a:off x="1118934" y="644770"/>
            <a:ext cx="4608105" cy="5856310"/>
          </a:xfrm>
          <a:prstGeom prst="rect">
            <a:avLst/>
          </a:prstGeom>
        </p:spPr>
      </p:pic>
      <p:sp>
        <p:nvSpPr>
          <p:cNvPr id="4" name="ZoneTexte 3"/>
          <p:cNvSpPr txBox="1"/>
          <p:nvPr/>
        </p:nvSpPr>
        <p:spPr>
          <a:xfrm>
            <a:off x="6008929" y="4843026"/>
            <a:ext cx="2736304" cy="1754326"/>
          </a:xfrm>
          <a:prstGeom prst="rect">
            <a:avLst/>
          </a:prstGeom>
          <a:noFill/>
        </p:spPr>
        <p:txBody>
          <a:bodyPr wrap="square" rtlCol="0">
            <a:spAutoFit/>
          </a:bodyPr>
          <a:lstStyle/>
          <a:p>
            <a:pPr algn="ctr"/>
            <a:r>
              <a:rPr lang="fr-FR" dirty="0">
                <a:solidFill>
                  <a:prstClr val="black"/>
                </a:solidFill>
              </a:rPr>
              <a:t>William </a:t>
            </a:r>
            <a:r>
              <a:rPr lang="fr-FR" dirty="0" err="1">
                <a:solidFill>
                  <a:prstClr val="black"/>
                </a:solidFill>
              </a:rPr>
              <a:t>Scrots</a:t>
            </a:r>
            <a:r>
              <a:rPr lang="fr-FR" dirty="0">
                <a:solidFill>
                  <a:prstClr val="black"/>
                </a:solidFill>
              </a:rPr>
              <a:t>                </a:t>
            </a:r>
            <a:r>
              <a:rPr lang="fr-FR" i="1" dirty="0">
                <a:solidFill>
                  <a:prstClr val="black"/>
                </a:solidFill>
              </a:rPr>
              <a:t>Portrait du                              </a:t>
            </a:r>
            <a:r>
              <a:rPr lang="fr-FR" i="1" dirty="0" smtClean="0">
                <a:solidFill>
                  <a:prstClr val="black"/>
                </a:solidFill>
              </a:rPr>
              <a:t>Prince</a:t>
            </a:r>
            <a:r>
              <a:rPr lang="fr-FR" dirty="0" smtClean="0">
                <a:solidFill>
                  <a:prstClr val="black"/>
                </a:solidFill>
              </a:rPr>
              <a:t> </a:t>
            </a:r>
            <a:r>
              <a:rPr lang="fr-FR" i="1" dirty="0">
                <a:solidFill>
                  <a:prstClr val="black"/>
                </a:solidFill>
              </a:rPr>
              <a:t>Edouard VI                   </a:t>
            </a:r>
            <a:r>
              <a:rPr lang="fr-FR" dirty="0">
                <a:solidFill>
                  <a:prstClr val="black"/>
                </a:solidFill>
              </a:rPr>
              <a:t>1546                                            Huile sur bois                            42 x 160 cm </a:t>
            </a:r>
          </a:p>
        </p:txBody>
      </p:sp>
      <p:pic>
        <p:nvPicPr>
          <p:cNvPr id="5" name="Image 4" descr="40258450_p.jpg"/>
          <p:cNvPicPr>
            <a:picLocks noChangeAspect="1"/>
          </p:cNvPicPr>
          <p:nvPr/>
        </p:nvPicPr>
        <p:blipFill>
          <a:blip r:embed="rId3" cstate="print"/>
          <a:stretch>
            <a:fillRect/>
          </a:stretch>
        </p:blipFill>
        <p:spPr>
          <a:xfrm>
            <a:off x="6008929" y="218765"/>
            <a:ext cx="5797737" cy="4294620"/>
          </a:xfrm>
          <a:prstGeom prst="rect">
            <a:avLst/>
          </a:prstGeom>
        </p:spPr>
      </p:pic>
      <p:cxnSp>
        <p:nvCxnSpPr>
          <p:cNvPr id="7" name="Connecteur droit avec flèche 6"/>
          <p:cNvCxnSpPr/>
          <p:nvPr/>
        </p:nvCxnSpPr>
        <p:spPr>
          <a:xfrm flipH="1">
            <a:off x="6018874" y="5056693"/>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8616461" y="4513385"/>
            <a:ext cx="2309446" cy="369332"/>
          </a:xfrm>
          <a:prstGeom prst="rect">
            <a:avLst/>
          </a:prstGeom>
          <a:noFill/>
        </p:spPr>
        <p:txBody>
          <a:bodyPr wrap="square" rtlCol="0">
            <a:spAutoFit/>
          </a:bodyPr>
          <a:lstStyle/>
          <a:p>
            <a:pPr algn="ctr"/>
            <a:r>
              <a:rPr lang="fr-FR" dirty="0" smtClean="0">
                <a:solidFill>
                  <a:prstClr val="black"/>
                </a:solidFill>
              </a:rPr>
              <a:t>Anamorphose</a:t>
            </a:r>
            <a:endParaRPr lang="fr-FR" dirty="0">
              <a:solidFill>
                <a:prstClr val="black"/>
              </a:solidFill>
            </a:endParaRPr>
          </a:p>
        </p:txBody>
      </p:sp>
      <p:cxnSp>
        <p:nvCxnSpPr>
          <p:cNvPr id="8" name="Connecteur droit avec flèche 7"/>
          <p:cNvCxnSpPr/>
          <p:nvPr/>
        </p:nvCxnSpPr>
        <p:spPr>
          <a:xfrm flipV="1">
            <a:off x="10656277" y="4525108"/>
            <a:ext cx="0"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8461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36095112_p.jpg"/>
          <p:cNvPicPr>
            <a:picLocks noChangeAspect="1"/>
          </p:cNvPicPr>
          <p:nvPr/>
        </p:nvPicPr>
        <p:blipFill>
          <a:blip r:embed="rId2" cstate="print"/>
          <a:stretch>
            <a:fillRect/>
          </a:stretch>
        </p:blipFill>
        <p:spPr>
          <a:xfrm>
            <a:off x="431371" y="260648"/>
            <a:ext cx="5080000" cy="2540000"/>
          </a:xfrm>
          <a:prstGeom prst="rect">
            <a:avLst/>
          </a:prstGeom>
        </p:spPr>
      </p:pic>
      <p:pic>
        <p:nvPicPr>
          <p:cNvPr id="3" name="Image 2" descr="36095142_p.jpg"/>
          <p:cNvPicPr>
            <a:picLocks noChangeAspect="1"/>
          </p:cNvPicPr>
          <p:nvPr/>
        </p:nvPicPr>
        <p:blipFill>
          <a:blip r:embed="rId3" cstate="print"/>
          <a:stretch>
            <a:fillRect/>
          </a:stretch>
        </p:blipFill>
        <p:spPr>
          <a:xfrm>
            <a:off x="431371" y="3140968"/>
            <a:ext cx="5080000" cy="2540000"/>
          </a:xfrm>
          <a:prstGeom prst="rect">
            <a:avLst/>
          </a:prstGeom>
        </p:spPr>
      </p:pic>
      <p:pic>
        <p:nvPicPr>
          <p:cNvPr id="4" name="Image 3" descr="36169668.jpg"/>
          <p:cNvPicPr>
            <a:picLocks noChangeAspect="1"/>
          </p:cNvPicPr>
          <p:nvPr/>
        </p:nvPicPr>
        <p:blipFill>
          <a:blip r:embed="rId4" cstate="print"/>
          <a:stretch>
            <a:fillRect/>
          </a:stretch>
        </p:blipFill>
        <p:spPr>
          <a:xfrm>
            <a:off x="6288022" y="692696"/>
            <a:ext cx="5423925" cy="1944426"/>
          </a:xfrm>
          <a:prstGeom prst="rect">
            <a:avLst/>
          </a:prstGeom>
        </p:spPr>
      </p:pic>
      <p:pic>
        <p:nvPicPr>
          <p:cNvPr id="5" name="Image 4" descr="36169822_p.jpg"/>
          <p:cNvPicPr>
            <a:picLocks noChangeAspect="1"/>
          </p:cNvPicPr>
          <p:nvPr/>
        </p:nvPicPr>
        <p:blipFill>
          <a:blip r:embed="rId5" cstate="print"/>
          <a:stretch>
            <a:fillRect/>
          </a:stretch>
        </p:blipFill>
        <p:spPr>
          <a:xfrm>
            <a:off x="7344139" y="3284984"/>
            <a:ext cx="3810000" cy="2228850"/>
          </a:xfrm>
          <a:prstGeom prst="rect">
            <a:avLst/>
          </a:prstGeom>
        </p:spPr>
      </p:pic>
      <p:sp>
        <p:nvSpPr>
          <p:cNvPr id="6" name="ZoneTexte 5"/>
          <p:cNvSpPr txBox="1"/>
          <p:nvPr/>
        </p:nvSpPr>
        <p:spPr>
          <a:xfrm>
            <a:off x="911424" y="5805264"/>
            <a:ext cx="4224469" cy="369332"/>
          </a:xfrm>
          <a:prstGeom prst="rect">
            <a:avLst/>
          </a:prstGeom>
          <a:noFill/>
        </p:spPr>
        <p:txBody>
          <a:bodyPr wrap="square" rtlCol="0">
            <a:spAutoFit/>
          </a:bodyPr>
          <a:lstStyle/>
          <a:p>
            <a:pPr algn="ctr"/>
            <a:r>
              <a:rPr lang="fr-FR" dirty="0" smtClean="0">
                <a:solidFill>
                  <a:prstClr val="black"/>
                </a:solidFill>
              </a:rPr>
              <a:t>Julian </a:t>
            </a:r>
            <a:r>
              <a:rPr lang="fr-FR" dirty="0" err="1" smtClean="0">
                <a:solidFill>
                  <a:prstClr val="black"/>
                </a:solidFill>
              </a:rPr>
              <a:t>Beever</a:t>
            </a:r>
            <a:endParaRPr lang="fr-FR" dirty="0">
              <a:solidFill>
                <a:prstClr val="black"/>
              </a:solidFill>
            </a:endParaRPr>
          </a:p>
        </p:txBody>
      </p:sp>
    </p:spTree>
    <p:extLst>
      <p:ext uri="{BB962C8B-B14F-4D97-AF65-F5344CB8AC3E}">
        <p14:creationId xmlns:p14="http://schemas.microsoft.com/office/powerpoint/2010/main" val="164390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Documents and Settings\Virginie SAVOYE\Mes documents\Mes images\TRAVAIL\Mouvement &amp; Dynamisme\Delaunay Robert, Hommage à Blériot, 1914,huile sur toile, 250 x 250, Bâle.jpg"/>
          <p:cNvPicPr>
            <a:picLocks noChangeAspect="1" noChangeArrowheads="1"/>
          </p:cNvPicPr>
          <p:nvPr/>
        </p:nvPicPr>
        <p:blipFill>
          <a:blip r:embed="rId2" cstate="print"/>
          <a:srcRect/>
          <a:stretch>
            <a:fillRect/>
          </a:stretch>
        </p:blipFill>
        <p:spPr bwMode="auto">
          <a:xfrm>
            <a:off x="5943600" y="560388"/>
            <a:ext cx="4747846" cy="4719820"/>
          </a:xfrm>
          <a:prstGeom prst="rect">
            <a:avLst/>
          </a:prstGeom>
          <a:noFill/>
        </p:spPr>
      </p:pic>
      <p:sp>
        <p:nvSpPr>
          <p:cNvPr id="32771" name="Text Box 3"/>
          <p:cNvSpPr txBox="1">
            <a:spLocks noChangeArrowheads="1"/>
          </p:cNvSpPr>
          <p:nvPr/>
        </p:nvSpPr>
        <p:spPr bwMode="auto">
          <a:xfrm>
            <a:off x="6858000" y="5346578"/>
            <a:ext cx="3200400" cy="1477328"/>
          </a:xfrm>
          <a:prstGeom prst="rect">
            <a:avLst/>
          </a:prstGeom>
          <a:noFill/>
          <a:ln w="9525">
            <a:noFill/>
            <a:miter lim="800000"/>
            <a:headEnd/>
            <a:tailEnd/>
          </a:ln>
          <a:effectLst/>
        </p:spPr>
        <p:txBody>
          <a:bodyPr>
            <a:spAutoFit/>
          </a:bodyPr>
          <a:lstStyle/>
          <a:p>
            <a:pPr algn="ctr">
              <a:spcBef>
                <a:spcPct val="50000"/>
              </a:spcBef>
            </a:pPr>
            <a:r>
              <a:rPr lang="fr-FR" dirty="0">
                <a:solidFill>
                  <a:prstClr val="black"/>
                </a:solidFill>
              </a:rPr>
              <a:t> </a:t>
            </a:r>
            <a:r>
              <a:rPr lang="fr-FR" i="1" dirty="0">
                <a:solidFill>
                  <a:prstClr val="black"/>
                </a:solidFill>
              </a:rPr>
              <a:t>Hommage à Blériot</a:t>
            </a:r>
            <a:r>
              <a:rPr lang="fr-FR" dirty="0">
                <a:solidFill>
                  <a:prstClr val="black"/>
                </a:solidFill>
              </a:rPr>
              <a:t>                            1914                                             Huile sur toile                                        250 x 250 cm                                       Bâle</a:t>
            </a:r>
          </a:p>
        </p:txBody>
      </p:sp>
      <p:pic>
        <p:nvPicPr>
          <p:cNvPr id="32772" name="Picture 4" descr="C:\Documents and Settings\Virginie SAVOYE\Mes documents\Mes images\TRAVAIL\A trier\DELAUNAY Robert, L'équipe de Cardiff, 1912-13, Eindhoven.jpg"/>
          <p:cNvPicPr>
            <a:picLocks noChangeAspect="1" noChangeArrowheads="1"/>
          </p:cNvPicPr>
          <p:nvPr/>
        </p:nvPicPr>
        <p:blipFill>
          <a:blip r:embed="rId3" cstate="print"/>
          <a:srcRect/>
          <a:stretch>
            <a:fillRect/>
          </a:stretch>
        </p:blipFill>
        <p:spPr bwMode="auto">
          <a:xfrm>
            <a:off x="1676401" y="533400"/>
            <a:ext cx="3357563" cy="5029200"/>
          </a:xfrm>
          <a:prstGeom prst="rect">
            <a:avLst/>
          </a:prstGeom>
          <a:noFill/>
        </p:spPr>
      </p:pic>
      <p:sp>
        <p:nvSpPr>
          <p:cNvPr id="32773" name="Text Box 5"/>
          <p:cNvSpPr txBox="1">
            <a:spLocks noChangeArrowheads="1"/>
          </p:cNvSpPr>
          <p:nvPr/>
        </p:nvSpPr>
        <p:spPr bwMode="auto">
          <a:xfrm>
            <a:off x="1447800" y="5638801"/>
            <a:ext cx="3657600" cy="1200329"/>
          </a:xfrm>
          <a:prstGeom prst="rect">
            <a:avLst/>
          </a:prstGeom>
          <a:noFill/>
          <a:ln w="9525">
            <a:noFill/>
            <a:miter lim="800000"/>
            <a:headEnd/>
            <a:tailEnd/>
          </a:ln>
          <a:effectLst/>
        </p:spPr>
        <p:txBody>
          <a:bodyPr>
            <a:spAutoFit/>
          </a:bodyPr>
          <a:lstStyle/>
          <a:p>
            <a:pPr algn="ctr">
              <a:spcBef>
                <a:spcPct val="50000"/>
              </a:spcBef>
            </a:pPr>
            <a:r>
              <a:rPr lang="fr-FR" dirty="0">
                <a:solidFill>
                  <a:prstClr val="black"/>
                </a:solidFill>
              </a:rPr>
              <a:t> </a:t>
            </a:r>
            <a:r>
              <a:rPr lang="fr-FR" i="1" dirty="0">
                <a:solidFill>
                  <a:prstClr val="black"/>
                </a:solidFill>
              </a:rPr>
              <a:t>L'équipe de </a:t>
            </a:r>
            <a:r>
              <a:rPr lang="fr-FR" i="1" dirty="0" smtClean="0">
                <a:solidFill>
                  <a:prstClr val="black"/>
                </a:solidFill>
              </a:rPr>
              <a:t>Cardiff</a:t>
            </a:r>
            <a:r>
              <a:rPr lang="fr-FR" dirty="0">
                <a:solidFill>
                  <a:prstClr val="black"/>
                </a:solidFill>
              </a:rPr>
              <a:t> </a:t>
            </a:r>
            <a:r>
              <a:rPr lang="fr-FR" dirty="0" smtClean="0">
                <a:solidFill>
                  <a:prstClr val="black"/>
                </a:solidFill>
              </a:rPr>
              <a:t>                                      1912-13                                                          </a:t>
            </a:r>
            <a:r>
              <a:rPr lang="fr-FR" dirty="0">
                <a:solidFill>
                  <a:prstClr val="black"/>
                </a:solidFill>
              </a:rPr>
              <a:t>Huile sur toile                      </a:t>
            </a:r>
            <a:r>
              <a:rPr lang="fr-FR" dirty="0" smtClean="0">
                <a:solidFill>
                  <a:prstClr val="black"/>
                </a:solidFill>
              </a:rPr>
              <a:t>   Eindhoven</a:t>
            </a:r>
            <a:endParaRPr lang="fr-FR" dirty="0">
              <a:solidFill>
                <a:prstClr val="black"/>
              </a:solidFill>
            </a:endParaRPr>
          </a:p>
        </p:txBody>
      </p:sp>
      <p:sp>
        <p:nvSpPr>
          <p:cNvPr id="32774" name="Text Box 6"/>
          <p:cNvSpPr txBox="1">
            <a:spLocks noChangeArrowheads="1"/>
          </p:cNvSpPr>
          <p:nvPr/>
        </p:nvSpPr>
        <p:spPr bwMode="auto">
          <a:xfrm>
            <a:off x="3768968" y="30164"/>
            <a:ext cx="3276600" cy="369332"/>
          </a:xfrm>
          <a:prstGeom prst="rect">
            <a:avLst/>
          </a:prstGeom>
          <a:noFill/>
          <a:ln w="9525">
            <a:noFill/>
            <a:miter lim="800000"/>
            <a:headEnd/>
            <a:tailEnd/>
          </a:ln>
          <a:effectLst/>
        </p:spPr>
        <p:txBody>
          <a:bodyPr>
            <a:spAutoFit/>
          </a:bodyPr>
          <a:lstStyle/>
          <a:p>
            <a:pPr algn="ctr">
              <a:spcBef>
                <a:spcPct val="50000"/>
              </a:spcBef>
            </a:pPr>
            <a:r>
              <a:rPr lang="fr-FR" dirty="0">
                <a:solidFill>
                  <a:prstClr val="black"/>
                </a:solidFill>
              </a:rPr>
              <a:t>Robert </a:t>
            </a:r>
            <a:r>
              <a:rPr lang="fr-FR" dirty="0" smtClean="0">
                <a:solidFill>
                  <a:prstClr val="black"/>
                </a:solidFill>
              </a:rPr>
              <a:t>Delaunay</a:t>
            </a:r>
            <a:endParaRPr lang="fr-FR" dirty="0">
              <a:solidFill>
                <a:prstClr val="black"/>
              </a:solidFill>
            </a:endParaRPr>
          </a:p>
        </p:txBody>
      </p:sp>
    </p:spTree>
    <p:extLst>
      <p:ext uri="{BB962C8B-B14F-4D97-AF65-F5344CB8AC3E}">
        <p14:creationId xmlns:p14="http://schemas.microsoft.com/office/powerpoint/2010/main" val="2184392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Documents and Settings\Virginie SAVOYE\Mes documents\Mes images\TRAVAIL\Mouvement &amp; Dynamisme\Marinetti au volant de sa voi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291" y="1608748"/>
            <a:ext cx="3505200" cy="21367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Rectangle 3"/>
          <p:cNvSpPr>
            <a:spLocks noChangeArrowheads="1"/>
          </p:cNvSpPr>
          <p:nvPr/>
        </p:nvSpPr>
        <p:spPr bwMode="auto">
          <a:xfrm>
            <a:off x="140676" y="3897923"/>
            <a:ext cx="43844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fr-FR" altLang="fr-FR" dirty="0">
                <a:solidFill>
                  <a:prstClr val="black"/>
                </a:solidFill>
              </a:rPr>
              <a:t>Marinetti </a:t>
            </a:r>
            <a:r>
              <a:rPr lang="fr-FR" altLang="fr-FR" dirty="0" smtClean="0">
                <a:solidFill>
                  <a:prstClr val="black"/>
                </a:solidFill>
              </a:rPr>
              <a:t> au </a:t>
            </a:r>
            <a:r>
              <a:rPr lang="fr-FR" altLang="fr-FR" dirty="0">
                <a:solidFill>
                  <a:prstClr val="black"/>
                </a:solidFill>
              </a:rPr>
              <a:t>volant de sa voiture</a:t>
            </a:r>
          </a:p>
        </p:txBody>
      </p:sp>
      <p:pic>
        <p:nvPicPr>
          <p:cNvPr id="100356" name="Picture 4" descr="C:\Documents and Settings\Virginie SAVOYE\Mes documents\Mes images\TRAVAIL\Mouvement &amp; Dynamisme\Russolo Luigi, Dynamisme d'une automobile, 1911, Huile sur toile, 106 x 140 cm, Mnam, Par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127740"/>
            <a:ext cx="6214290" cy="4577860"/>
          </a:xfrm>
          <a:prstGeom prst="rect">
            <a:avLst/>
          </a:prstGeom>
          <a:noFill/>
          <a:extLst>
            <a:ext uri="{909E8E84-426E-40DD-AFC4-6F175D3DCCD1}">
              <a14:hiddenFill xmlns:a14="http://schemas.microsoft.com/office/drawing/2010/main">
                <a:solidFill>
                  <a:srgbClr val="FFFFFF"/>
                </a:solidFill>
              </a14:hiddenFill>
            </a:ext>
          </a:extLst>
        </p:spPr>
      </p:pic>
      <p:sp>
        <p:nvSpPr>
          <p:cNvPr id="100357" name="Text Box 5"/>
          <p:cNvSpPr txBox="1">
            <a:spLocks noChangeArrowheads="1"/>
          </p:cNvSpPr>
          <p:nvPr/>
        </p:nvSpPr>
        <p:spPr bwMode="auto">
          <a:xfrm>
            <a:off x="5474676" y="326522"/>
            <a:ext cx="4876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dirty="0">
                <a:solidFill>
                  <a:prstClr val="black"/>
                </a:solidFill>
              </a:rPr>
              <a:t>Luigi </a:t>
            </a:r>
            <a:r>
              <a:rPr lang="fr-FR" altLang="fr-FR" dirty="0" err="1" smtClean="0">
                <a:solidFill>
                  <a:prstClr val="black"/>
                </a:solidFill>
              </a:rPr>
              <a:t>Russolo</a:t>
            </a:r>
            <a:r>
              <a:rPr lang="fr-FR" altLang="fr-FR" dirty="0" smtClean="0">
                <a:solidFill>
                  <a:prstClr val="black"/>
                </a:solidFill>
              </a:rPr>
              <a:t>                                                                   </a:t>
            </a:r>
            <a:r>
              <a:rPr lang="fr-FR" altLang="fr-FR" i="1" dirty="0">
                <a:solidFill>
                  <a:prstClr val="black"/>
                </a:solidFill>
              </a:rPr>
              <a:t>Dynamisme d'une </a:t>
            </a:r>
            <a:r>
              <a:rPr lang="fr-FR" altLang="fr-FR" i="1" dirty="0" smtClean="0">
                <a:solidFill>
                  <a:prstClr val="black"/>
                </a:solidFill>
              </a:rPr>
              <a:t>automobile</a:t>
            </a:r>
            <a:r>
              <a:rPr lang="fr-FR" altLang="fr-FR" dirty="0">
                <a:solidFill>
                  <a:prstClr val="black"/>
                </a:solidFill>
              </a:rPr>
              <a:t> </a:t>
            </a:r>
            <a:r>
              <a:rPr lang="fr-FR" altLang="fr-FR" dirty="0" smtClean="0">
                <a:solidFill>
                  <a:prstClr val="black"/>
                </a:solidFill>
              </a:rPr>
              <a:t>                                           1911                                                                                         Huile </a:t>
            </a:r>
            <a:r>
              <a:rPr lang="fr-FR" altLang="fr-FR" dirty="0">
                <a:solidFill>
                  <a:prstClr val="black"/>
                </a:solidFill>
              </a:rPr>
              <a:t>sur </a:t>
            </a:r>
            <a:r>
              <a:rPr lang="fr-FR" altLang="fr-FR" dirty="0" smtClean="0">
                <a:solidFill>
                  <a:prstClr val="black"/>
                </a:solidFill>
              </a:rPr>
              <a:t>toile                                                                              </a:t>
            </a:r>
            <a:r>
              <a:rPr lang="fr-FR" altLang="fr-FR" dirty="0">
                <a:solidFill>
                  <a:prstClr val="black"/>
                </a:solidFill>
              </a:rPr>
              <a:t>106 x 140 </a:t>
            </a:r>
            <a:r>
              <a:rPr lang="fr-FR" altLang="fr-FR" dirty="0" smtClean="0">
                <a:solidFill>
                  <a:prstClr val="black"/>
                </a:solidFill>
              </a:rPr>
              <a:t>cm                                                                           </a:t>
            </a:r>
            <a:r>
              <a:rPr lang="fr-FR" altLang="fr-FR" dirty="0">
                <a:solidFill>
                  <a:prstClr val="black"/>
                </a:solidFill>
              </a:rPr>
              <a:t>MNAM, Paris</a:t>
            </a:r>
          </a:p>
        </p:txBody>
      </p:sp>
      <p:cxnSp>
        <p:nvCxnSpPr>
          <p:cNvPr id="3" name="Connecteur droit avec flèche 2"/>
          <p:cNvCxnSpPr/>
          <p:nvPr/>
        </p:nvCxnSpPr>
        <p:spPr>
          <a:xfrm flipV="1">
            <a:off x="603737" y="3897923"/>
            <a:ext cx="0"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a:off x="7151076" y="1793633"/>
            <a:ext cx="0" cy="2637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253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 1" descr="Flûte de Hohle Fels Os de vautour de cygne et de mamouth.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6363" y="282214"/>
            <a:ext cx="2816592" cy="474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ZoneTexte 5"/>
          <p:cNvSpPr txBox="1">
            <a:spLocks noChangeArrowheads="1"/>
          </p:cNvSpPr>
          <p:nvPr/>
        </p:nvSpPr>
        <p:spPr bwMode="auto">
          <a:xfrm>
            <a:off x="436996" y="5083753"/>
            <a:ext cx="460851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fr-FR" sz="1800" i="1" dirty="0">
                <a:latin typeface="+mn-lt"/>
              </a:rPr>
              <a:t>Flûtes de la grotte de </a:t>
            </a:r>
            <a:r>
              <a:rPr lang="fr-FR" altLang="fr-FR" sz="1800" i="1" dirty="0" err="1">
                <a:latin typeface="+mn-lt"/>
              </a:rPr>
              <a:t>Hohle</a:t>
            </a:r>
            <a:r>
              <a:rPr lang="fr-FR" altLang="fr-FR" sz="1800" i="1" dirty="0">
                <a:latin typeface="+mn-lt"/>
              </a:rPr>
              <a:t> </a:t>
            </a:r>
            <a:r>
              <a:rPr lang="fr-FR" altLang="fr-FR" sz="1800" i="1" dirty="0" err="1">
                <a:latin typeface="+mn-lt"/>
              </a:rPr>
              <a:t>Fels</a:t>
            </a:r>
            <a:r>
              <a:rPr lang="fr-FR" altLang="fr-FR" sz="1800" i="1" dirty="0">
                <a:latin typeface="+mn-lt"/>
              </a:rPr>
              <a:t>, </a:t>
            </a:r>
            <a:r>
              <a:rPr lang="fr-FR" altLang="fr-FR" sz="1800" dirty="0">
                <a:latin typeface="+mn-lt"/>
              </a:rPr>
              <a:t>Allemagne                                             Os de vautour, de cygne et de mammouth                                         </a:t>
            </a:r>
            <a:r>
              <a:rPr lang="fr-FR" altLang="fr-FR" sz="1800" dirty="0" smtClean="0">
                <a:latin typeface="+mn-lt"/>
              </a:rPr>
              <a:t>Environ 35 </a:t>
            </a:r>
            <a:r>
              <a:rPr lang="fr-FR" altLang="fr-FR" sz="1800" dirty="0">
                <a:latin typeface="+mn-lt"/>
              </a:rPr>
              <a:t>000 </a:t>
            </a:r>
            <a:r>
              <a:rPr lang="fr-FR" altLang="fr-FR" sz="1800" dirty="0" smtClean="0">
                <a:latin typeface="+mn-lt"/>
              </a:rPr>
              <a:t>ans av. JC                                                         L : </a:t>
            </a:r>
            <a:r>
              <a:rPr lang="fr-FR" altLang="fr-FR" sz="1800" dirty="0">
                <a:latin typeface="+mn-lt"/>
              </a:rPr>
              <a:t>22 cm                                      </a:t>
            </a:r>
            <a:r>
              <a:rPr lang="fr-FR" altLang="fr-FR" sz="1800" dirty="0" smtClean="0">
                <a:latin typeface="+mn-lt"/>
              </a:rPr>
              <a:t>                                     </a:t>
            </a:r>
            <a:r>
              <a:rPr lang="fr-FR" altLang="fr-FR" sz="1800" dirty="0">
                <a:latin typeface="+mn-lt"/>
              </a:rPr>
              <a:t>Découvertes en </a:t>
            </a:r>
            <a:r>
              <a:rPr lang="fr-FR" altLang="fr-FR" sz="1800" dirty="0" smtClean="0">
                <a:latin typeface="+mn-lt"/>
              </a:rPr>
              <a:t>septembre </a:t>
            </a:r>
            <a:r>
              <a:rPr lang="fr-FR" altLang="fr-FR" sz="1800" dirty="0">
                <a:latin typeface="+mn-lt"/>
              </a:rPr>
              <a:t>2008</a:t>
            </a:r>
          </a:p>
        </p:txBody>
      </p:sp>
      <p:cxnSp>
        <p:nvCxnSpPr>
          <p:cNvPr id="13" name="Connecteur droit avec flèche 12"/>
          <p:cNvCxnSpPr/>
          <p:nvPr/>
        </p:nvCxnSpPr>
        <p:spPr>
          <a:xfrm flipV="1">
            <a:off x="589252" y="5083753"/>
            <a:ext cx="0" cy="2873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360" y="5083753"/>
            <a:ext cx="2699032" cy="1339055"/>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6346" y="282213"/>
            <a:ext cx="7448117" cy="3480429"/>
          </a:xfrm>
          <a:prstGeom prst="rect">
            <a:avLst/>
          </a:prstGeom>
        </p:spPr>
      </p:pic>
      <p:sp>
        <p:nvSpPr>
          <p:cNvPr id="4" name="ZoneTexte 3"/>
          <p:cNvSpPr txBox="1"/>
          <p:nvPr/>
        </p:nvSpPr>
        <p:spPr>
          <a:xfrm>
            <a:off x="6328064" y="3813462"/>
            <a:ext cx="3865418" cy="1200329"/>
          </a:xfrm>
          <a:prstGeom prst="rect">
            <a:avLst/>
          </a:prstGeom>
          <a:noFill/>
        </p:spPr>
        <p:txBody>
          <a:bodyPr wrap="square" rtlCol="0">
            <a:spAutoFit/>
          </a:bodyPr>
          <a:lstStyle/>
          <a:p>
            <a:pPr algn="ctr"/>
            <a:r>
              <a:rPr lang="fr-FR" i="1" dirty="0" smtClean="0"/>
              <a:t>Peintures de la Grotte Chauvet                                </a:t>
            </a:r>
            <a:r>
              <a:rPr lang="fr-FR" dirty="0" smtClean="0"/>
              <a:t> Environ 30 000 ans av. JC                                       Ardèche, France                                            Découvertes en 1994</a:t>
            </a:r>
            <a:endParaRPr lang="fr-FR" dirty="0"/>
          </a:p>
        </p:txBody>
      </p:sp>
      <p:cxnSp>
        <p:nvCxnSpPr>
          <p:cNvPr id="6" name="Connecteur droit avec flèche 5"/>
          <p:cNvCxnSpPr/>
          <p:nvPr/>
        </p:nvCxnSpPr>
        <p:spPr>
          <a:xfrm flipV="1">
            <a:off x="6525491" y="3823033"/>
            <a:ext cx="0" cy="312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9590809" y="4623954"/>
            <a:ext cx="0" cy="385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age 1" descr="20101210-mario_merz_fibonacci01.gif"/>
          <p:cNvPicPr>
            <a:picLocks noChangeAspect="1"/>
          </p:cNvPicPr>
          <p:nvPr/>
        </p:nvPicPr>
        <p:blipFill>
          <a:blip r:embed="rId2" cstate="print"/>
          <a:srcRect l="3149" t="3937" r="15224" b="15749"/>
          <a:stretch>
            <a:fillRect/>
          </a:stretch>
        </p:blipFill>
        <p:spPr bwMode="auto">
          <a:xfrm>
            <a:off x="2135189" y="115889"/>
            <a:ext cx="5832475" cy="3825875"/>
          </a:xfrm>
          <a:prstGeom prst="rect">
            <a:avLst/>
          </a:prstGeom>
          <a:noFill/>
          <a:ln w="9525">
            <a:noFill/>
            <a:miter lim="800000"/>
            <a:headEnd/>
            <a:tailEnd/>
          </a:ln>
        </p:spPr>
      </p:pic>
      <p:pic>
        <p:nvPicPr>
          <p:cNvPr id="32771" name="Image 2" descr="stazione-Vanvitelli-napoli.jpg"/>
          <p:cNvPicPr>
            <a:picLocks noChangeAspect="1"/>
          </p:cNvPicPr>
          <p:nvPr/>
        </p:nvPicPr>
        <p:blipFill>
          <a:blip r:embed="rId3" cstate="print"/>
          <a:srcRect/>
          <a:stretch>
            <a:fillRect/>
          </a:stretch>
        </p:blipFill>
        <p:spPr bwMode="auto">
          <a:xfrm>
            <a:off x="6888164" y="4221163"/>
            <a:ext cx="3336925" cy="2501900"/>
          </a:xfrm>
          <a:prstGeom prst="rect">
            <a:avLst/>
          </a:prstGeom>
          <a:noFill/>
          <a:ln w="9525">
            <a:noFill/>
            <a:miter lim="800000"/>
            <a:headEnd/>
            <a:tailEnd/>
          </a:ln>
        </p:spPr>
      </p:pic>
      <p:sp>
        <p:nvSpPr>
          <p:cNvPr id="32772" name="ZoneTexte 3"/>
          <p:cNvSpPr txBox="1">
            <a:spLocks noChangeArrowheads="1"/>
          </p:cNvSpPr>
          <p:nvPr/>
        </p:nvSpPr>
        <p:spPr bwMode="auto">
          <a:xfrm>
            <a:off x="3216276" y="4581526"/>
            <a:ext cx="2663825" cy="1476375"/>
          </a:xfrm>
          <a:prstGeom prst="rect">
            <a:avLst/>
          </a:prstGeom>
          <a:noFill/>
          <a:ln w="9525">
            <a:noFill/>
            <a:miter lim="800000"/>
            <a:headEnd/>
            <a:tailEnd/>
          </a:ln>
        </p:spPr>
        <p:txBody>
          <a:bodyPr>
            <a:spAutoFit/>
          </a:bodyPr>
          <a:lstStyle/>
          <a:p>
            <a:pPr algn="ctr"/>
            <a:r>
              <a:rPr lang="fr-FR">
                <a:solidFill>
                  <a:prstClr val="black"/>
                </a:solidFill>
              </a:rPr>
              <a:t>Mario Merz                        </a:t>
            </a:r>
            <a:r>
              <a:rPr lang="fr-FR" i="1">
                <a:solidFill>
                  <a:prstClr val="black"/>
                </a:solidFill>
              </a:rPr>
              <a:t>Spirale Fibonacci                 </a:t>
            </a:r>
            <a:r>
              <a:rPr lang="fr-FR">
                <a:solidFill>
                  <a:prstClr val="black"/>
                </a:solidFill>
              </a:rPr>
              <a:t>2002                                        Métro de Naples                      Station Vanvitelli</a:t>
            </a:r>
          </a:p>
        </p:txBody>
      </p:sp>
    </p:spTree>
    <p:extLst>
      <p:ext uri="{BB962C8B-B14F-4D97-AF65-F5344CB8AC3E}">
        <p14:creationId xmlns:p14="http://schemas.microsoft.com/office/powerpoint/2010/main" val="16737955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Virginie SAVOYE\Mes documents\Mes images\Mario Merz.jpg"/>
          <p:cNvPicPr>
            <a:picLocks noChangeAspect="1" noChangeArrowheads="1"/>
          </p:cNvPicPr>
          <p:nvPr/>
        </p:nvPicPr>
        <p:blipFill>
          <a:blip r:embed="rId2" cstate="print"/>
          <a:srcRect/>
          <a:stretch>
            <a:fillRect/>
          </a:stretch>
        </p:blipFill>
        <p:spPr bwMode="auto">
          <a:xfrm>
            <a:off x="665760" y="152400"/>
            <a:ext cx="5310717" cy="5181600"/>
          </a:xfrm>
          <a:prstGeom prst="rect">
            <a:avLst/>
          </a:prstGeom>
          <a:noFill/>
          <a:ln w="9525">
            <a:noFill/>
            <a:miter lim="800000"/>
            <a:headEnd/>
            <a:tailEnd/>
          </a:ln>
        </p:spPr>
      </p:pic>
      <p:pic>
        <p:nvPicPr>
          <p:cNvPr id="8195" name="Picture 3" descr="C:\Documents and Settings\Virginie SAVOYE\Mes documents\Mes images\Mez vol des nombres.jpg"/>
          <p:cNvPicPr>
            <a:picLocks noChangeAspect="1" noChangeArrowheads="1"/>
          </p:cNvPicPr>
          <p:nvPr/>
        </p:nvPicPr>
        <p:blipFill>
          <a:blip r:embed="rId3" cstate="print"/>
          <a:srcRect/>
          <a:stretch>
            <a:fillRect/>
          </a:stretch>
        </p:blipFill>
        <p:spPr bwMode="auto">
          <a:xfrm>
            <a:off x="6908800" y="152400"/>
            <a:ext cx="4572000" cy="5200650"/>
          </a:xfrm>
          <a:prstGeom prst="rect">
            <a:avLst/>
          </a:prstGeom>
          <a:noFill/>
          <a:ln w="9525">
            <a:noFill/>
            <a:miter lim="800000"/>
            <a:headEnd/>
            <a:tailEnd/>
          </a:ln>
        </p:spPr>
      </p:pic>
      <p:sp>
        <p:nvSpPr>
          <p:cNvPr id="8196" name="Text Box 4"/>
          <p:cNvSpPr txBox="1">
            <a:spLocks noChangeArrowheads="1"/>
          </p:cNvSpPr>
          <p:nvPr/>
        </p:nvSpPr>
        <p:spPr bwMode="auto">
          <a:xfrm>
            <a:off x="-1443567" y="727075"/>
            <a:ext cx="184731" cy="369332"/>
          </a:xfrm>
          <a:prstGeom prst="rect">
            <a:avLst/>
          </a:prstGeom>
          <a:noFill/>
          <a:ln w="9525">
            <a:noFill/>
            <a:miter lim="800000"/>
            <a:headEnd/>
            <a:tailEnd/>
          </a:ln>
        </p:spPr>
        <p:txBody>
          <a:bodyPr wrap="none">
            <a:spAutoFit/>
          </a:bodyPr>
          <a:lstStyle/>
          <a:p>
            <a:endParaRPr lang="fr-FR">
              <a:solidFill>
                <a:prstClr val="black"/>
              </a:solidFill>
            </a:endParaRPr>
          </a:p>
        </p:txBody>
      </p:sp>
      <p:sp>
        <p:nvSpPr>
          <p:cNvPr id="8197" name="Text Box 5"/>
          <p:cNvSpPr txBox="1">
            <a:spLocks noChangeArrowheads="1"/>
          </p:cNvSpPr>
          <p:nvPr/>
        </p:nvSpPr>
        <p:spPr bwMode="auto">
          <a:xfrm>
            <a:off x="1238318" y="5470526"/>
            <a:ext cx="4165600" cy="1200329"/>
          </a:xfrm>
          <a:prstGeom prst="rect">
            <a:avLst/>
          </a:prstGeom>
          <a:noFill/>
          <a:ln w="9525">
            <a:noFill/>
            <a:miter lim="800000"/>
            <a:headEnd/>
            <a:tailEnd/>
          </a:ln>
        </p:spPr>
        <p:txBody>
          <a:bodyPr>
            <a:spAutoFit/>
          </a:bodyPr>
          <a:lstStyle/>
          <a:p>
            <a:pPr algn="ctr">
              <a:spcBef>
                <a:spcPct val="50000"/>
              </a:spcBef>
            </a:pPr>
            <a:r>
              <a:rPr lang="fr-FR" dirty="0">
                <a:solidFill>
                  <a:prstClr val="black"/>
                </a:solidFill>
              </a:rPr>
              <a:t>Mario Merz                                                                     </a:t>
            </a:r>
            <a:r>
              <a:rPr lang="fr-FR" i="1" dirty="0" err="1">
                <a:solidFill>
                  <a:prstClr val="black"/>
                </a:solidFill>
              </a:rPr>
              <a:t>Iguana</a:t>
            </a:r>
            <a:r>
              <a:rPr lang="fr-FR" i="1" dirty="0">
                <a:solidFill>
                  <a:prstClr val="black"/>
                </a:solidFill>
              </a:rPr>
              <a:t>                                                              </a:t>
            </a:r>
            <a:r>
              <a:rPr lang="fr-FR" dirty="0">
                <a:solidFill>
                  <a:prstClr val="black"/>
                </a:solidFill>
              </a:rPr>
              <a:t> H: 220cm                                                          1971</a:t>
            </a:r>
          </a:p>
        </p:txBody>
      </p:sp>
      <p:sp>
        <p:nvSpPr>
          <p:cNvPr id="8198" name="Text Box 6"/>
          <p:cNvSpPr txBox="1">
            <a:spLocks noChangeArrowheads="1"/>
          </p:cNvSpPr>
          <p:nvPr/>
        </p:nvSpPr>
        <p:spPr bwMode="auto">
          <a:xfrm>
            <a:off x="6654800" y="5433429"/>
            <a:ext cx="5080000" cy="1200329"/>
          </a:xfrm>
          <a:prstGeom prst="rect">
            <a:avLst/>
          </a:prstGeom>
          <a:noFill/>
          <a:ln w="9525">
            <a:noFill/>
            <a:miter lim="800000"/>
            <a:headEnd/>
            <a:tailEnd/>
          </a:ln>
        </p:spPr>
        <p:txBody>
          <a:bodyPr>
            <a:spAutoFit/>
          </a:bodyPr>
          <a:lstStyle/>
          <a:p>
            <a:pPr algn="ctr">
              <a:spcBef>
                <a:spcPct val="50000"/>
              </a:spcBef>
            </a:pPr>
            <a:r>
              <a:rPr lang="fr-FR" dirty="0">
                <a:solidFill>
                  <a:prstClr val="black"/>
                </a:solidFill>
              </a:rPr>
              <a:t>Mario </a:t>
            </a:r>
            <a:r>
              <a:rPr lang="fr-FR" dirty="0" err="1">
                <a:solidFill>
                  <a:prstClr val="black"/>
                </a:solidFill>
              </a:rPr>
              <a:t>Mez</a:t>
            </a:r>
            <a:r>
              <a:rPr lang="fr-FR" dirty="0">
                <a:solidFill>
                  <a:prstClr val="black"/>
                </a:solidFill>
              </a:rPr>
              <a:t>                                 </a:t>
            </a:r>
            <a:r>
              <a:rPr lang="fr-FR" dirty="0" smtClean="0">
                <a:solidFill>
                  <a:prstClr val="black"/>
                </a:solidFill>
              </a:rPr>
              <a:t>                                          </a:t>
            </a:r>
            <a:r>
              <a:rPr lang="fr-FR" i="1" dirty="0">
                <a:solidFill>
                  <a:prstClr val="black"/>
                </a:solidFill>
              </a:rPr>
              <a:t>Vol des nombres                   </a:t>
            </a:r>
            <a:r>
              <a:rPr lang="fr-FR" i="1" dirty="0" smtClean="0">
                <a:solidFill>
                  <a:prstClr val="black"/>
                </a:solidFill>
              </a:rPr>
              <a:t>                                           </a:t>
            </a:r>
            <a:r>
              <a:rPr lang="fr-FR" dirty="0" smtClean="0">
                <a:solidFill>
                  <a:prstClr val="black"/>
                </a:solidFill>
              </a:rPr>
              <a:t> </a:t>
            </a:r>
            <a:r>
              <a:rPr lang="fr-FR" dirty="0">
                <a:solidFill>
                  <a:prstClr val="black"/>
                </a:solidFill>
              </a:rPr>
              <a:t>2002                                      </a:t>
            </a:r>
            <a:r>
              <a:rPr lang="fr-FR" dirty="0" smtClean="0">
                <a:solidFill>
                  <a:prstClr val="black"/>
                </a:solidFill>
              </a:rPr>
              <a:t>                                           Turin </a:t>
            </a:r>
            <a:endParaRPr lang="fr-FR" dirty="0">
              <a:solidFill>
                <a:prstClr val="black"/>
              </a:solidFill>
            </a:endParaRPr>
          </a:p>
        </p:txBody>
      </p:sp>
    </p:spTree>
    <p:extLst>
      <p:ext uri="{BB962C8B-B14F-4D97-AF65-F5344CB8AC3E}">
        <p14:creationId xmlns:p14="http://schemas.microsoft.com/office/powerpoint/2010/main" val="39724978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382" y="260649"/>
            <a:ext cx="6528725" cy="3611253"/>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9935" y="2996952"/>
            <a:ext cx="6313983" cy="3456384"/>
          </a:xfrm>
          <a:prstGeom prst="rect">
            <a:avLst/>
          </a:prstGeom>
        </p:spPr>
      </p:pic>
      <p:sp>
        <p:nvSpPr>
          <p:cNvPr id="5" name="ZoneTexte 4"/>
          <p:cNvSpPr txBox="1"/>
          <p:nvPr/>
        </p:nvSpPr>
        <p:spPr>
          <a:xfrm>
            <a:off x="911424" y="4581129"/>
            <a:ext cx="3648405" cy="1477328"/>
          </a:xfrm>
          <a:prstGeom prst="rect">
            <a:avLst/>
          </a:prstGeom>
          <a:noFill/>
        </p:spPr>
        <p:txBody>
          <a:bodyPr wrap="square" rtlCol="0">
            <a:spAutoFit/>
          </a:bodyPr>
          <a:lstStyle/>
          <a:p>
            <a:pPr algn="ctr"/>
            <a:r>
              <a:rPr lang="fr-FR" dirty="0" smtClean="0">
                <a:solidFill>
                  <a:prstClr val="black"/>
                </a:solidFill>
              </a:rPr>
              <a:t>Bernard Venet                                </a:t>
            </a:r>
            <a:r>
              <a:rPr lang="fr-FR" i="1" dirty="0" smtClean="0">
                <a:solidFill>
                  <a:prstClr val="black"/>
                </a:solidFill>
              </a:rPr>
              <a:t>Peintures murales                               </a:t>
            </a:r>
            <a:r>
              <a:rPr lang="fr-FR" dirty="0" smtClean="0">
                <a:solidFill>
                  <a:prstClr val="black"/>
                </a:solidFill>
              </a:rPr>
              <a:t>Acrylique                                                   Coblence                                                       2007</a:t>
            </a:r>
            <a:endParaRPr lang="fr-FR" dirty="0">
              <a:solidFill>
                <a:prstClr val="black"/>
              </a:solidFill>
            </a:endParaRPr>
          </a:p>
        </p:txBody>
      </p:sp>
    </p:spTree>
    <p:extLst>
      <p:ext uri="{BB962C8B-B14F-4D97-AF65-F5344CB8AC3E}">
        <p14:creationId xmlns:p14="http://schemas.microsoft.com/office/powerpoint/2010/main" val="12531856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G. Rousse.jpg"/>
          <p:cNvPicPr>
            <a:picLocks noChangeAspect="1"/>
          </p:cNvPicPr>
          <p:nvPr/>
        </p:nvPicPr>
        <p:blipFill>
          <a:blip r:embed="rId2" cstate="print"/>
          <a:stretch>
            <a:fillRect/>
          </a:stretch>
        </p:blipFill>
        <p:spPr>
          <a:xfrm>
            <a:off x="8496268" y="188640"/>
            <a:ext cx="3509065" cy="2348880"/>
          </a:xfrm>
          <a:prstGeom prst="rect">
            <a:avLst/>
          </a:prstGeom>
        </p:spPr>
      </p:pic>
      <p:pic>
        <p:nvPicPr>
          <p:cNvPr id="5" name="Image 4" descr="G. Rousse 2.jpg"/>
          <p:cNvPicPr>
            <a:picLocks noChangeAspect="1"/>
          </p:cNvPicPr>
          <p:nvPr/>
        </p:nvPicPr>
        <p:blipFill>
          <a:blip r:embed="rId3" cstate="print"/>
          <a:stretch>
            <a:fillRect/>
          </a:stretch>
        </p:blipFill>
        <p:spPr>
          <a:xfrm>
            <a:off x="239350" y="188641"/>
            <a:ext cx="5019881" cy="2930769"/>
          </a:xfrm>
          <a:prstGeom prst="rect">
            <a:avLst/>
          </a:prstGeom>
        </p:spPr>
      </p:pic>
      <p:pic>
        <p:nvPicPr>
          <p:cNvPr id="7" name="Image 6" descr="varini_250.jpg"/>
          <p:cNvPicPr>
            <a:picLocks noChangeAspect="1"/>
          </p:cNvPicPr>
          <p:nvPr/>
        </p:nvPicPr>
        <p:blipFill>
          <a:blip r:embed="rId4" cstate="print"/>
          <a:stretch>
            <a:fillRect/>
          </a:stretch>
        </p:blipFill>
        <p:spPr>
          <a:xfrm>
            <a:off x="1391478" y="3423816"/>
            <a:ext cx="3177732" cy="3317552"/>
          </a:xfrm>
          <a:prstGeom prst="rect">
            <a:avLst/>
          </a:prstGeom>
        </p:spPr>
      </p:pic>
      <p:pic>
        <p:nvPicPr>
          <p:cNvPr id="8" name="Image 7" descr="illusions-anamorphiques-felice-varini-L-wiSbQ1.jpg"/>
          <p:cNvPicPr>
            <a:picLocks noChangeAspect="1"/>
          </p:cNvPicPr>
          <p:nvPr/>
        </p:nvPicPr>
        <p:blipFill>
          <a:blip r:embed="rId5" cstate="print"/>
          <a:srcRect b="14224"/>
          <a:stretch>
            <a:fillRect/>
          </a:stretch>
        </p:blipFill>
        <p:spPr>
          <a:xfrm>
            <a:off x="8304245" y="3501008"/>
            <a:ext cx="3599723" cy="3132604"/>
          </a:xfrm>
          <a:prstGeom prst="rect">
            <a:avLst/>
          </a:prstGeom>
        </p:spPr>
      </p:pic>
      <p:sp>
        <p:nvSpPr>
          <p:cNvPr id="9" name="ZoneTexte 8"/>
          <p:cNvSpPr txBox="1"/>
          <p:nvPr/>
        </p:nvSpPr>
        <p:spPr>
          <a:xfrm>
            <a:off x="4847861" y="1556792"/>
            <a:ext cx="4032448" cy="369332"/>
          </a:xfrm>
          <a:prstGeom prst="rect">
            <a:avLst/>
          </a:prstGeom>
          <a:noFill/>
        </p:spPr>
        <p:txBody>
          <a:bodyPr wrap="square" rtlCol="0">
            <a:spAutoFit/>
          </a:bodyPr>
          <a:lstStyle/>
          <a:p>
            <a:pPr algn="ctr"/>
            <a:r>
              <a:rPr lang="fr-FR" dirty="0" smtClean="0">
                <a:solidFill>
                  <a:prstClr val="black"/>
                </a:solidFill>
              </a:rPr>
              <a:t>Georges Rousse</a:t>
            </a:r>
            <a:endParaRPr lang="fr-FR" dirty="0">
              <a:solidFill>
                <a:prstClr val="black"/>
              </a:solidFill>
            </a:endParaRPr>
          </a:p>
        </p:txBody>
      </p:sp>
      <p:sp>
        <p:nvSpPr>
          <p:cNvPr id="10" name="ZoneTexte 9"/>
          <p:cNvSpPr txBox="1"/>
          <p:nvPr/>
        </p:nvSpPr>
        <p:spPr>
          <a:xfrm>
            <a:off x="5039883" y="5517232"/>
            <a:ext cx="2880320" cy="369332"/>
          </a:xfrm>
          <a:prstGeom prst="rect">
            <a:avLst/>
          </a:prstGeom>
          <a:noFill/>
        </p:spPr>
        <p:txBody>
          <a:bodyPr wrap="square" rtlCol="0">
            <a:spAutoFit/>
          </a:bodyPr>
          <a:lstStyle/>
          <a:p>
            <a:pPr algn="ctr"/>
            <a:r>
              <a:rPr lang="fr-FR" dirty="0" smtClean="0">
                <a:solidFill>
                  <a:prstClr val="black"/>
                </a:solidFill>
              </a:rPr>
              <a:t>Felice </a:t>
            </a:r>
            <a:r>
              <a:rPr lang="fr-FR" dirty="0" err="1" smtClean="0">
                <a:solidFill>
                  <a:prstClr val="black"/>
                </a:solidFill>
              </a:rPr>
              <a:t>Varini</a:t>
            </a:r>
            <a:endParaRPr lang="fr-FR" dirty="0">
              <a:solidFill>
                <a:prstClr val="black"/>
              </a:solidFill>
            </a:endParaRPr>
          </a:p>
        </p:txBody>
      </p:sp>
      <p:cxnSp>
        <p:nvCxnSpPr>
          <p:cNvPr id="12" name="Connecteur droit avec flèche 11"/>
          <p:cNvCxnSpPr/>
          <p:nvPr/>
        </p:nvCxnSpPr>
        <p:spPr>
          <a:xfrm flipH="1">
            <a:off x="4751851" y="5733256"/>
            <a:ext cx="76808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7440150" y="5733256"/>
            <a:ext cx="76808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8016213" y="1772816"/>
            <a:ext cx="38404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a:off x="5327915" y="1772816"/>
            <a:ext cx="38404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9444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05908" y="1219201"/>
            <a:ext cx="5509846" cy="1200329"/>
          </a:xfrm>
          <a:prstGeom prst="rect">
            <a:avLst/>
          </a:prstGeom>
          <a:noFill/>
        </p:spPr>
        <p:txBody>
          <a:bodyPr wrap="square" rtlCol="0">
            <a:spAutoFit/>
          </a:bodyPr>
          <a:lstStyle/>
          <a:p>
            <a:pPr algn="ctr"/>
            <a:r>
              <a:rPr lang="fr-FR" sz="7200" b="1" dirty="0" smtClean="0">
                <a:solidFill>
                  <a:srgbClr val="C00000"/>
                </a:solidFill>
              </a:rPr>
              <a:t>Jeu</a:t>
            </a:r>
            <a:endParaRPr lang="fr-FR" sz="7200" b="1" dirty="0">
              <a:solidFill>
                <a:srgbClr val="C00000"/>
              </a:solidFill>
            </a:endParaRPr>
          </a:p>
        </p:txBody>
      </p:sp>
    </p:spTree>
    <p:extLst>
      <p:ext uri="{BB962C8B-B14F-4D97-AF65-F5344CB8AC3E}">
        <p14:creationId xmlns:p14="http://schemas.microsoft.com/office/powerpoint/2010/main" val="7540860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ogarth Perspectives absurdes 1754 Gravure.jpg"/>
          <p:cNvPicPr>
            <a:picLocks noChangeAspect="1"/>
          </p:cNvPicPr>
          <p:nvPr/>
        </p:nvPicPr>
        <p:blipFill>
          <a:blip r:embed="rId2" cstate="print"/>
          <a:stretch>
            <a:fillRect/>
          </a:stretch>
        </p:blipFill>
        <p:spPr>
          <a:xfrm>
            <a:off x="361405" y="175761"/>
            <a:ext cx="6721720" cy="6486460"/>
          </a:xfrm>
          <a:prstGeom prst="rect">
            <a:avLst/>
          </a:prstGeom>
        </p:spPr>
      </p:pic>
      <p:sp>
        <p:nvSpPr>
          <p:cNvPr id="3" name="ZoneTexte 2"/>
          <p:cNvSpPr txBox="1"/>
          <p:nvPr/>
        </p:nvSpPr>
        <p:spPr>
          <a:xfrm>
            <a:off x="7083125" y="4863896"/>
            <a:ext cx="3311691" cy="1200329"/>
          </a:xfrm>
          <a:prstGeom prst="rect">
            <a:avLst/>
          </a:prstGeom>
          <a:noFill/>
        </p:spPr>
        <p:txBody>
          <a:bodyPr wrap="square" rtlCol="0">
            <a:spAutoFit/>
          </a:bodyPr>
          <a:lstStyle/>
          <a:p>
            <a:pPr algn="ctr"/>
            <a:r>
              <a:rPr lang="fr-FR" dirty="0" smtClean="0">
                <a:solidFill>
                  <a:prstClr val="black"/>
                </a:solidFill>
              </a:rPr>
              <a:t>William Hogarth                         </a:t>
            </a:r>
            <a:r>
              <a:rPr lang="fr-FR" i="1" dirty="0" smtClean="0">
                <a:solidFill>
                  <a:prstClr val="black"/>
                </a:solidFill>
              </a:rPr>
              <a:t>Perspectives absurdes                          </a:t>
            </a:r>
            <a:r>
              <a:rPr lang="fr-FR" dirty="0" smtClean="0">
                <a:solidFill>
                  <a:prstClr val="black"/>
                </a:solidFill>
              </a:rPr>
              <a:t>1754                                                 Gravure</a:t>
            </a:r>
            <a:endParaRPr lang="fr-FR" dirty="0">
              <a:solidFill>
                <a:prstClr val="black"/>
              </a:solidFill>
            </a:endParaRPr>
          </a:p>
        </p:txBody>
      </p:sp>
      <p:sp>
        <p:nvSpPr>
          <p:cNvPr id="4" name="ZoneTexte 3"/>
          <p:cNvSpPr txBox="1"/>
          <p:nvPr/>
        </p:nvSpPr>
        <p:spPr>
          <a:xfrm>
            <a:off x="7250806" y="2502568"/>
            <a:ext cx="4813915" cy="830997"/>
          </a:xfrm>
          <a:prstGeom prst="rect">
            <a:avLst/>
          </a:prstGeom>
          <a:noFill/>
        </p:spPr>
        <p:txBody>
          <a:bodyPr wrap="square" rtlCol="0">
            <a:spAutoFit/>
          </a:bodyPr>
          <a:lstStyle/>
          <a:p>
            <a:r>
              <a:rPr lang="fr-FR" sz="2400" b="1" dirty="0" smtClean="0">
                <a:solidFill>
                  <a:srgbClr val="C00000"/>
                </a:solidFill>
              </a:rPr>
              <a:t>Où sont les erreurs de dessin et de perspective ?</a:t>
            </a:r>
            <a:endParaRPr lang="fr-FR" sz="2400" b="1" dirty="0">
              <a:solidFill>
                <a:srgbClr val="800000"/>
              </a:solidFill>
            </a:endParaRPr>
          </a:p>
        </p:txBody>
      </p:sp>
      <p:cxnSp>
        <p:nvCxnSpPr>
          <p:cNvPr id="6" name="Connecteur droit avec flèche 5"/>
          <p:cNvCxnSpPr/>
          <p:nvPr/>
        </p:nvCxnSpPr>
        <p:spPr>
          <a:xfrm flipH="1">
            <a:off x="7392473" y="5074276"/>
            <a:ext cx="38636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2983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ogarth Perspectives absurdes 1754 Gravure.jpg"/>
          <p:cNvPicPr>
            <a:picLocks noChangeAspect="1"/>
          </p:cNvPicPr>
          <p:nvPr/>
        </p:nvPicPr>
        <p:blipFill>
          <a:blip r:embed="rId2" cstate="print"/>
          <a:stretch>
            <a:fillRect/>
          </a:stretch>
        </p:blipFill>
        <p:spPr>
          <a:xfrm>
            <a:off x="2254600" y="188640"/>
            <a:ext cx="6721720" cy="6486460"/>
          </a:xfrm>
          <a:prstGeom prst="rect">
            <a:avLst/>
          </a:prstGeom>
        </p:spPr>
      </p:pic>
      <p:sp>
        <p:nvSpPr>
          <p:cNvPr id="3" name="ZoneTexte 2"/>
          <p:cNvSpPr txBox="1"/>
          <p:nvPr/>
        </p:nvSpPr>
        <p:spPr>
          <a:xfrm>
            <a:off x="8753030" y="4941169"/>
            <a:ext cx="3311691" cy="1200329"/>
          </a:xfrm>
          <a:prstGeom prst="rect">
            <a:avLst/>
          </a:prstGeom>
          <a:noFill/>
        </p:spPr>
        <p:txBody>
          <a:bodyPr wrap="square" rtlCol="0">
            <a:spAutoFit/>
          </a:bodyPr>
          <a:lstStyle/>
          <a:p>
            <a:pPr algn="ctr"/>
            <a:r>
              <a:rPr lang="fr-FR" dirty="0" smtClean="0">
                <a:solidFill>
                  <a:prstClr val="black"/>
                </a:solidFill>
              </a:rPr>
              <a:t>William Hogarth                         </a:t>
            </a:r>
            <a:r>
              <a:rPr lang="fr-FR" i="1" dirty="0" smtClean="0">
                <a:solidFill>
                  <a:prstClr val="black"/>
                </a:solidFill>
              </a:rPr>
              <a:t>Perspectives absurdes                          </a:t>
            </a:r>
            <a:r>
              <a:rPr lang="fr-FR" dirty="0" smtClean="0">
                <a:solidFill>
                  <a:prstClr val="black"/>
                </a:solidFill>
              </a:rPr>
              <a:t>1754                                                 Gravure</a:t>
            </a:r>
            <a:endParaRPr lang="fr-FR" dirty="0">
              <a:solidFill>
                <a:prstClr val="black"/>
              </a:solidFill>
            </a:endParaRPr>
          </a:p>
        </p:txBody>
      </p:sp>
      <p:sp>
        <p:nvSpPr>
          <p:cNvPr id="4" name="ZoneTexte 3"/>
          <p:cNvSpPr txBox="1"/>
          <p:nvPr/>
        </p:nvSpPr>
        <p:spPr>
          <a:xfrm>
            <a:off x="9104952" y="2502568"/>
            <a:ext cx="2959769" cy="461665"/>
          </a:xfrm>
          <a:prstGeom prst="rect">
            <a:avLst/>
          </a:prstGeom>
          <a:noFill/>
        </p:spPr>
        <p:txBody>
          <a:bodyPr wrap="square" rtlCol="0">
            <a:spAutoFit/>
          </a:bodyPr>
          <a:lstStyle/>
          <a:p>
            <a:r>
              <a:rPr lang="fr-FR" sz="2400" b="1" dirty="0" smtClean="0">
                <a:solidFill>
                  <a:srgbClr val="C00000"/>
                </a:solidFill>
              </a:rPr>
              <a:t>Où sont les erreurs ?</a:t>
            </a:r>
            <a:r>
              <a:rPr lang="fr-FR" sz="2400" b="1" dirty="0" smtClean="0">
                <a:solidFill>
                  <a:prstClr val="black"/>
                </a:solidFill>
              </a:rPr>
              <a:t> </a:t>
            </a:r>
            <a:endParaRPr lang="fr-FR" sz="2400" b="1" dirty="0">
              <a:solidFill>
                <a:prstClr val="black"/>
              </a:solidFill>
            </a:endParaRPr>
          </a:p>
        </p:txBody>
      </p:sp>
      <p:cxnSp>
        <p:nvCxnSpPr>
          <p:cNvPr id="6" name="Connecteur droit avec flèche 5"/>
          <p:cNvCxnSpPr/>
          <p:nvPr/>
        </p:nvCxnSpPr>
        <p:spPr>
          <a:xfrm>
            <a:off x="5228492" y="855785"/>
            <a:ext cx="715108" cy="131298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6342185" y="855785"/>
            <a:ext cx="492369" cy="4806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2438400" y="4372708"/>
            <a:ext cx="1465385" cy="24618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H="1">
            <a:off x="3171092" y="1219200"/>
            <a:ext cx="474785" cy="103163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a:off x="3903785" y="1219200"/>
            <a:ext cx="633046" cy="7971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4853354" y="984738"/>
            <a:ext cx="35169" cy="7502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H="1">
            <a:off x="6236677" y="2964233"/>
            <a:ext cx="1184031" cy="5526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H="1" flipV="1">
            <a:off x="6107723" y="5392615"/>
            <a:ext cx="890954"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V="1">
            <a:off x="6998677" y="5392615"/>
            <a:ext cx="422031"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flipV="1">
            <a:off x="4009292" y="3516923"/>
            <a:ext cx="621323" cy="55098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2977662" y="2733400"/>
            <a:ext cx="668215" cy="32632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H="1">
            <a:off x="5943600" y="4056184"/>
            <a:ext cx="609600" cy="2227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flipH="1" flipV="1">
            <a:off x="7842738" y="2595118"/>
            <a:ext cx="910292" cy="60288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flipV="1">
            <a:off x="7948246" y="691662"/>
            <a:ext cx="527539" cy="5275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flipH="1">
            <a:off x="8297884" y="5884985"/>
            <a:ext cx="678436" cy="25651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flipH="1" flipV="1">
            <a:off x="8753030" y="4167553"/>
            <a:ext cx="133062" cy="20515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flipV="1">
            <a:off x="6740769" y="4618892"/>
            <a:ext cx="0" cy="46892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a:off x="6471138" y="2414954"/>
            <a:ext cx="363416" cy="48160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a:off x="5228492" y="2414954"/>
            <a:ext cx="246185" cy="48160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flipV="1">
            <a:off x="4853354" y="2016369"/>
            <a:ext cx="152400" cy="39858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V="1">
            <a:off x="4853354" y="2250831"/>
            <a:ext cx="621323" cy="16412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a:off x="2438400" y="4372708"/>
            <a:ext cx="1055077" cy="56846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flipV="1">
            <a:off x="4319953" y="4941169"/>
            <a:ext cx="533401" cy="6038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flipH="1" flipV="1">
            <a:off x="4009292" y="2502568"/>
            <a:ext cx="310661" cy="2308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flipH="1" flipV="1">
            <a:off x="3903785" y="2215661"/>
            <a:ext cx="416168" cy="51773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p:nvPr/>
        </p:nvCxnSpPr>
        <p:spPr>
          <a:xfrm flipH="1" flipV="1">
            <a:off x="3171092" y="2595118"/>
            <a:ext cx="1148861" cy="1382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2" name="Connecteur droit avec flèche 61"/>
          <p:cNvCxnSpPr/>
          <p:nvPr/>
        </p:nvCxnSpPr>
        <p:spPr>
          <a:xfrm flipH="1">
            <a:off x="7666892" y="1863969"/>
            <a:ext cx="545123"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Connecteur droit avec flèche 63"/>
          <p:cNvCxnSpPr/>
          <p:nvPr/>
        </p:nvCxnSpPr>
        <p:spPr>
          <a:xfrm flipH="1" flipV="1">
            <a:off x="7842738" y="1617784"/>
            <a:ext cx="369277" cy="24618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flipV="1">
            <a:off x="2825262" y="3198004"/>
            <a:ext cx="152400" cy="31891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V="1">
            <a:off x="6236677" y="4167553"/>
            <a:ext cx="504092" cy="2051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9008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Noces.jpg"/>
          <p:cNvPicPr>
            <a:picLocks noChangeAspect="1"/>
          </p:cNvPicPr>
          <p:nvPr/>
        </p:nvPicPr>
        <p:blipFill>
          <a:blip r:embed="rId2" cstate="print"/>
          <a:srcRect l="1538" t="2237" r="1538" b="2237"/>
          <a:stretch>
            <a:fillRect/>
          </a:stretch>
        </p:blipFill>
        <p:spPr>
          <a:xfrm>
            <a:off x="12032" y="264704"/>
            <a:ext cx="12169180" cy="6184232"/>
          </a:xfrm>
          <a:prstGeom prst="rect">
            <a:avLst/>
          </a:prstGeom>
        </p:spPr>
      </p:pic>
      <p:sp>
        <p:nvSpPr>
          <p:cNvPr id="165891" name="Text Box 2051"/>
          <p:cNvSpPr txBox="1">
            <a:spLocks noChangeArrowheads="1"/>
          </p:cNvSpPr>
          <p:nvPr/>
        </p:nvSpPr>
        <p:spPr bwMode="auto">
          <a:xfrm>
            <a:off x="1034720" y="324842"/>
            <a:ext cx="1043538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fr-FR" altLang="fr-FR" sz="7200" b="1" dirty="0" smtClean="0">
                <a:solidFill>
                  <a:srgbClr val="C00000"/>
                </a:solidFill>
              </a:rPr>
              <a:t>Art :                                          Réalité et Transcendance                </a:t>
            </a:r>
            <a:endParaRPr lang="fr-FR" altLang="fr-FR" sz="7200" b="1" dirty="0">
              <a:solidFill>
                <a:srgbClr val="C00000"/>
              </a:solidFill>
            </a:endParaRPr>
          </a:p>
        </p:txBody>
      </p:sp>
      <p:sp>
        <p:nvSpPr>
          <p:cNvPr id="2" name="ZoneTexte 1"/>
          <p:cNvSpPr txBox="1"/>
          <p:nvPr/>
        </p:nvSpPr>
        <p:spPr>
          <a:xfrm>
            <a:off x="2456121" y="4627560"/>
            <a:ext cx="6804837" cy="923330"/>
          </a:xfrm>
          <a:prstGeom prst="rect">
            <a:avLst/>
          </a:prstGeom>
          <a:noFill/>
        </p:spPr>
        <p:txBody>
          <a:bodyPr wrap="square" rtlCol="0">
            <a:spAutoFit/>
          </a:bodyPr>
          <a:lstStyle/>
          <a:p>
            <a:r>
              <a:rPr lang="fr-FR" b="1" dirty="0" smtClean="0">
                <a:solidFill>
                  <a:prstClr val="white"/>
                </a:solidFill>
              </a:rPr>
              <a:t>Pablo Picasso </a:t>
            </a:r>
          </a:p>
          <a:p>
            <a:r>
              <a:rPr lang="fr-FR" b="1" dirty="0" smtClean="0">
                <a:solidFill>
                  <a:prstClr val="white"/>
                </a:solidFill>
              </a:rPr>
              <a:t>: </a:t>
            </a:r>
            <a:r>
              <a:rPr lang="fr-FR" b="1" i="1" dirty="0">
                <a:solidFill>
                  <a:prstClr val="white"/>
                </a:solidFill>
              </a:rPr>
              <a:t>« La peinture n'est pas destinée à décorer les appartements</a:t>
            </a:r>
            <a:r>
              <a:rPr lang="fr-FR" b="1" i="1" dirty="0" smtClean="0">
                <a:solidFill>
                  <a:prstClr val="white"/>
                </a:solidFill>
              </a:rPr>
              <a:t>.</a:t>
            </a:r>
          </a:p>
          <a:p>
            <a:r>
              <a:rPr lang="fr-FR" b="1" i="1" dirty="0" smtClean="0">
                <a:solidFill>
                  <a:prstClr val="white"/>
                </a:solidFill>
              </a:rPr>
              <a:t> </a:t>
            </a:r>
            <a:r>
              <a:rPr lang="fr-FR" b="1" i="1" dirty="0">
                <a:solidFill>
                  <a:prstClr val="white"/>
                </a:solidFill>
              </a:rPr>
              <a:t>C'est une arme offensive et défensive contre </a:t>
            </a:r>
            <a:r>
              <a:rPr lang="fr-FR" b="1" i="1" dirty="0" smtClean="0">
                <a:solidFill>
                  <a:prstClr val="white"/>
                </a:solidFill>
              </a:rPr>
              <a:t>l'ennemi… »</a:t>
            </a:r>
            <a:endParaRPr lang="fr-FR" b="1" dirty="0">
              <a:solidFill>
                <a:prstClr val="white"/>
              </a:solidFill>
            </a:endParaRPr>
          </a:p>
        </p:txBody>
      </p:sp>
      <p:sp>
        <p:nvSpPr>
          <p:cNvPr id="3" name="ZoneTexte 2"/>
          <p:cNvSpPr txBox="1"/>
          <p:nvPr/>
        </p:nvSpPr>
        <p:spPr>
          <a:xfrm>
            <a:off x="2456121" y="3944959"/>
            <a:ext cx="6900529" cy="707886"/>
          </a:xfrm>
          <a:prstGeom prst="rect">
            <a:avLst/>
          </a:prstGeom>
          <a:noFill/>
        </p:spPr>
        <p:txBody>
          <a:bodyPr wrap="square" rtlCol="0">
            <a:spAutoFit/>
          </a:bodyPr>
          <a:lstStyle/>
          <a:p>
            <a:r>
              <a:rPr lang="fr-FR" sz="2000" b="1" dirty="0">
                <a:solidFill>
                  <a:prstClr val="white"/>
                </a:solidFill>
              </a:rPr>
              <a:t>Ludwig van </a:t>
            </a:r>
            <a:r>
              <a:rPr lang="fr-FR" sz="2000" b="1" dirty="0" smtClean="0">
                <a:solidFill>
                  <a:prstClr val="white"/>
                </a:solidFill>
              </a:rPr>
              <a:t>Beethoven :</a:t>
            </a:r>
          </a:p>
          <a:p>
            <a:r>
              <a:rPr lang="fr-FR" sz="2000" b="1" dirty="0" smtClean="0">
                <a:solidFill>
                  <a:prstClr val="white"/>
                </a:solidFill>
              </a:rPr>
              <a:t> « </a:t>
            </a:r>
            <a:r>
              <a:rPr lang="fr-FR" sz="2000" b="1" dirty="0">
                <a:solidFill>
                  <a:prstClr val="white"/>
                </a:solidFill>
              </a:rPr>
              <a:t>Seuls l’art et la science élèvent l’homme jusqu’à la divinité ». </a:t>
            </a:r>
          </a:p>
        </p:txBody>
      </p:sp>
    </p:spTree>
    <p:extLst>
      <p:ext uri="{BB962C8B-B14F-4D97-AF65-F5344CB8AC3E}">
        <p14:creationId xmlns:p14="http://schemas.microsoft.com/office/powerpoint/2010/main" val="27602622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 1" descr="Abbatiale_Sainte-Foy_de_Conques_-_Tympan.jpg"/>
          <p:cNvPicPr>
            <a:picLocks noChangeAspect="1"/>
          </p:cNvPicPr>
          <p:nvPr/>
        </p:nvPicPr>
        <p:blipFill>
          <a:blip r:embed="rId2" cstate="print">
            <a:extLst>
              <a:ext uri="{28A0092B-C50C-407E-A947-70E740481C1C}">
                <a14:useLocalDpi xmlns:a14="http://schemas.microsoft.com/office/drawing/2010/main" val="0"/>
              </a:ext>
            </a:extLst>
          </a:blip>
          <a:srcRect l="6142" t="7559" r="2599" b="28030"/>
          <a:stretch>
            <a:fillRect/>
          </a:stretch>
        </p:blipFill>
        <p:spPr bwMode="auto">
          <a:xfrm>
            <a:off x="143934" y="442914"/>
            <a:ext cx="118745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ZoneTexte 2"/>
          <p:cNvSpPr txBox="1">
            <a:spLocks noChangeArrowheads="1"/>
          </p:cNvSpPr>
          <p:nvPr/>
        </p:nvSpPr>
        <p:spPr bwMode="auto">
          <a:xfrm>
            <a:off x="2476501" y="5500689"/>
            <a:ext cx="66675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a:r>
              <a:rPr lang="fr-FR" altLang="fr-FR" sz="1800" dirty="0">
                <a:solidFill>
                  <a:prstClr val="black"/>
                </a:solidFill>
                <a:latin typeface="Calibri" pitchFamily="34" charset="0"/>
                <a:cs typeface="Times New Roman" pitchFamily="18" charset="0"/>
              </a:rPr>
              <a:t>Eglise Sainte Foy de Conques                                 </a:t>
            </a:r>
            <a:r>
              <a:rPr lang="fr-FR" altLang="fr-FR" sz="1800" dirty="0" smtClean="0">
                <a:solidFill>
                  <a:prstClr val="black"/>
                </a:solidFill>
                <a:latin typeface="Calibri" pitchFamily="34" charset="0"/>
                <a:cs typeface="Times New Roman" pitchFamily="18" charset="0"/>
              </a:rPr>
              <a:t>                                      </a:t>
            </a:r>
            <a:r>
              <a:rPr lang="fr-FR" altLang="fr-FR" sz="1800" i="1" dirty="0">
                <a:solidFill>
                  <a:prstClr val="black"/>
                </a:solidFill>
                <a:latin typeface="Calibri" pitchFamily="34" charset="0"/>
                <a:cs typeface="Times New Roman" pitchFamily="18" charset="0"/>
              </a:rPr>
              <a:t>Tympan du Jugement Dernier                                        </a:t>
            </a:r>
            <a:r>
              <a:rPr lang="fr-FR" altLang="fr-FR" sz="1800" i="1" dirty="0" smtClean="0">
                <a:solidFill>
                  <a:prstClr val="black"/>
                </a:solidFill>
                <a:latin typeface="Calibri" pitchFamily="34" charset="0"/>
                <a:cs typeface="Times New Roman" pitchFamily="18" charset="0"/>
              </a:rPr>
              <a:t>                                            </a:t>
            </a:r>
            <a:r>
              <a:rPr lang="fr-FR" altLang="fr-FR" sz="1800" dirty="0">
                <a:solidFill>
                  <a:prstClr val="black"/>
                </a:solidFill>
                <a:latin typeface="Calibri" pitchFamily="34" charset="0"/>
                <a:cs typeface="Times New Roman" pitchFamily="18" charset="0"/>
              </a:rPr>
              <a:t>I er quart XII </a:t>
            </a:r>
            <a:r>
              <a:rPr lang="fr-FR" altLang="fr-FR" sz="1800" dirty="0" err="1">
                <a:solidFill>
                  <a:prstClr val="black"/>
                </a:solidFill>
                <a:latin typeface="Calibri" pitchFamily="34" charset="0"/>
                <a:cs typeface="Times New Roman" pitchFamily="18" charset="0"/>
              </a:rPr>
              <a:t>ème</a:t>
            </a:r>
            <a:r>
              <a:rPr lang="fr-FR" altLang="fr-FR" sz="1800" dirty="0">
                <a:solidFill>
                  <a:prstClr val="black"/>
                </a:solidFill>
                <a:latin typeface="Calibri" pitchFamily="34" charset="0"/>
                <a:cs typeface="Times New Roman" pitchFamily="18" charset="0"/>
              </a:rPr>
              <a:t> s. </a:t>
            </a:r>
          </a:p>
        </p:txBody>
      </p:sp>
    </p:spTree>
    <p:extLst>
      <p:ext uri="{BB962C8B-B14F-4D97-AF65-F5344CB8AC3E}">
        <p14:creationId xmlns:p14="http://schemas.microsoft.com/office/powerpoint/2010/main" val="40175592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Text Box 2051"/>
          <p:cNvSpPr txBox="1">
            <a:spLocks noChangeArrowheads="1"/>
          </p:cNvSpPr>
          <p:nvPr/>
        </p:nvSpPr>
        <p:spPr bwMode="auto">
          <a:xfrm>
            <a:off x="1905000" y="5851526"/>
            <a:ext cx="838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fr-FR" altLang="fr-FR" sz="1800" dirty="0">
                <a:solidFill>
                  <a:prstClr val="black"/>
                </a:solidFill>
                <a:latin typeface="Calibri"/>
              </a:rPr>
              <a:t>Véronèse,  </a:t>
            </a:r>
            <a:r>
              <a:rPr lang="fr-FR" altLang="fr-FR" sz="1800" i="1" dirty="0">
                <a:solidFill>
                  <a:prstClr val="black"/>
                </a:solidFill>
                <a:latin typeface="Calibri"/>
              </a:rPr>
              <a:t>Les Noces de Cana, </a:t>
            </a:r>
            <a:r>
              <a:rPr lang="fr-FR" altLang="fr-FR" sz="1800" dirty="0">
                <a:solidFill>
                  <a:prstClr val="black"/>
                </a:solidFill>
                <a:latin typeface="Calibri"/>
              </a:rPr>
              <a:t> 1562-1563                                                                 </a:t>
            </a:r>
            <a:r>
              <a:rPr lang="fr-FR" altLang="fr-FR" sz="1800" dirty="0" smtClean="0">
                <a:solidFill>
                  <a:prstClr val="black"/>
                </a:solidFill>
                <a:latin typeface="Calibri"/>
              </a:rPr>
              <a:t>           Huile </a:t>
            </a:r>
            <a:r>
              <a:rPr lang="fr-FR" altLang="fr-FR" sz="1800" dirty="0">
                <a:solidFill>
                  <a:prstClr val="black"/>
                </a:solidFill>
                <a:latin typeface="Calibri"/>
              </a:rPr>
              <a:t>sur toile , 669 x 990 cm                                                                                                    </a:t>
            </a:r>
            <a:r>
              <a:rPr lang="fr-FR" altLang="fr-FR" sz="1800" dirty="0" smtClean="0">
                <a:solidFill>
                  <a:prstClr val="black"/>
                </a:solidFill>
                <a:latin typeface="Calibri"/>
              </a:rPr>
              <a:t>Louvre</a:t>
            </a:r>
            <a:endParaRPr lang="fr-FR" altLang="fr-FR" sz="1800" dirty="0">
              <a:solidFill>
                <a:prstClr val="black"/>
              </a:solidFill>
              <a:latin typeface="Calibri"/>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8102" y="166254"/>
            <a:ext cx="8413034" cy="5571546"/>
          </a:xfrm>
          <a:prstGeom prst="rect">
            <a:avLst/>
          </a:prstGeom>
        </p:spPr>
      </p:pic>
    </p:spTree>
    <p:extLst>
      <p:ext uri="{BB962C8B-B14F-4D97-AF65-F5344CB8AC3E}">
        <p14:creationId xmlns:p14="http://schemas.microsoft.com/office/powerpoint/2010/main" val="25867790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C:\Documents and Settings\Virginie SAVOYE\Mes documents\Mes images\Dessins\Camuccini Dibutade.jpg"/>
          <p:cNvPicPr>
            <a:picLocks noChangeAspect="1" noChangeArrowheads="1"/>
          </p:cNvPicPr>
          <p:nvPr/>
        </p:nvPicPr>
        <p:blipFill>
          <a:blip r:embed="rId2" cstate="print"/>
          <a:srcRect/>
          <a:stretch>
            <a:fillRect/>
          </a:stretch>
        </p:blipFill>
        <p:spPr bwMode="auto">
          <a:xfrm>
            <a:off x="7850188" y="2492376"/>
            <a:ext cx="2747962" cy="2938463"/>
          </a:xfrm>
          <a:prstGeom prst="rect">
            <a:avLst/>
          </a:prstGeom>
          <a:noFill/>
          <a:ln w="9525">
            <a:noFill/>
            <a:miter lim="800000"/>
            <a:headEnd/>
            <a:tailEnd/>
          </a:ln>
        </p:spPr>
      </p:pic>
      <p:pic>
        <p:nvPicPr>
          <p:cNvPr id="3075" name="Picture 6" descr="C:\Documents and Settings\Virginie SAVOYE\Mes documents\Mes images\Dessins\printemps_gd_2003 Dibutade.jpg"/>
          <p:cNvPicPr>
            <a:picLocks noChangeAspect="1" noChangeArrowheads="1"/>
          </p:cNvPicPr>
          <p:nvPr/>
        </p:nvPicPr>
        <p:blipFill>
          <a:blip r:embed="rId3" cstate="print"/>
          <a:srcRect/>
          <a:stretch>
            <a:fillRect/>
          </a:stretch>
        </p:blipFill>
        <p:spPr bwMode="auto">
          <a:xfrm>
            <a:off x="346630" y="2662846"/>
            <a:ext cx="2645336" cy="3942621"/>
          </a:xfrm>
          <a:prstGeom prst="rect">
            <a:avLst/>
          </a:prstGeom>
          <a:noFill/>
          <a:ln w="9525">
            <a:noFill/>
            <a:miter lim="800000"/>
            <a:headEnd/>
            <a:tailEnd/>
          </a:ln>
        </p:spPr>
      </p:pic>
      <p:sp>
        <p:nvSpPr>
          <p:cNvPr id="3076" name="Text Box 7"/>
          <p:cNvSpPr txBox="1">
            <a:spLocks noChangeArrowheads="1"/>
          </p:cNvSpPr>
          <p:nvPr/>
        </p:nvSpPr>
        <p:spPr bwMode="auto">
          <a:xfrm>
            <a:off x="7081838" y="5373689"/>
            <a:ext cx="4343400" cy="1476375"/>
          </a:xfrm>
          <a:prstGeom prst="rect">
            <a:avLst/>
          </a:prstGeom>
          <a:noFill/>
          <a:ln w="9525">
            <a:noFill/>
            <a:miter lim="800000"/>
            <a:headEnd/>
            <a:tailEnd/>
          </a:ln>
        </p:spPr>
        <p:txBody>
          <a:bodyPr>
            <a:spAutoFit/>
          </a:bodyPr>
          <a:lstStyle/>
          <a:p>
            <a:pPr algn="ctr">
              <a:spcBef>
                <a:spcPct val="50000"/>
              </a:spcBef>
            </a:pPr>
            <a:r>
              <a:rPr lang="fr-FR" dirty="0" smtClean="0"/>
              <a:t>Vincenzo </a:t>
            </a:r>
            <a:r>
              <a:rPr lang="fr-FR" dirty="0" err="1"/>
              <a:t>Camuccini</a:t>
            </a:r>
            <a:r>
              <a:rPr lang="fr-FR" dirty="0"/>
              <a:t>                                       </a:t>
            </a:r>
            <a:r>
              <a:rPr lang="fr-FR" i="1" dirty="0"/>
              <a:t>L’invention du dessin                                               </a:t>
            </a:r>
            <a:r>
              <a:rPr lang="fr-FR" dirty="0"/>
              <a:t>  vers 1800                                                             Pierre noire, 61 x 53 cm                                      </a:t>
            </a:r>
            <a:r>
              <a:rPr lang="fr-FR" dirty="0" smtClean="0"/>
              <a:t>Coll</a:t>
            </a:r>
            <a:r>
              <a:rPr lang="fr-FR" dirty="0"/>
              <a:t>. Part.</a:t>
            </a:r>
          </a:p>
        </p:txBody>
      </p:sp>
      <p:sp>
        <p:nvSpPr>
          <p:cNvPr id="3078" name="ZoneTexte 11"/>
          <p:cNvSpPr txBox="1">
            <a:spLocks noChangeArrowheads="1"/>
          </p:cNvSpPr>
          <p:nvPr/>
        </p:nvSpPr>
        <p:spPr bwMode="auto">
          <a:xfrm>
            <a:off x="7824789" y="388939"/>
            <a:ext cx="2519361" cy="2031325"/>
          </a:xfrm>
          <a:prstGeom prst="rect">
            <a:avLst/>
          </a:prstGeom>
          <a:noFill/>
          <a:ln w="9525">
            <a:noFill/>
            <a:miter lim="800000"/>
            <a:headEnd/>
            <a:tailEnd/>
          </a:ln>
        </p:spPr>
        <p:txBody>
          <a:bodyPr wrap="square">
            <a:spAutoFit/>
          </a:bodyPr>
          <a:lstStyle/>
          <a:p>
            <a:pPr algn="ctr"/>
            <a:r>
              <a:rPr lang="fr-FR" dirty="0"/>
              <a:t>Jean </a:t>
            </a:r>
            <a:r>
              <a:rPr lang="fr-FR" dirty="0" err="1"/>
              <a:t>Raoux</a:t>
            </a:r>
            <a:r>
              <a:rPr lang="fr-FR" dirty="0"/>
              <a:t>    </a:t>
            </a:r>
            <a:r>
              <a:rPr lang="fr-FR" dirty="0" smtClean="0"/>
              <a:t>                          </a:t>
            </a:r>
            <a:r>
              <a:rPr lang="fr-FR" i="1" dirty="0" smtClean="0"/>
              <a:t>La fille de </a:t>
            </a:r>
            <a:r>
              <a:rPr lang="fr-FR" i="1" dirty="0" err="1" smtClean="0"/>
              <a:t>Dibutade</a:t>
            </a:r>
            <a:r>
              <a:rPr lang="fr-FR" i="1" dirty="0" smtClean="0"/>
              <a:t> L'invention </a:t>
            </a:r>
            <a:r>
              <a:rPr lang="fr-FR" i="1" dirty="0"/>
              <a:t>du dessin</a:t>
            </a:r>
            <a:r>
              <a:rPr lang="fr-FR" dirty="0"/>
              <a:t>                        1717                             Huile sur toile                 114 x 86 cm                  Col. part.</a:t>
            </a:r>
          </a:p>
        </p:txBody>
      </p:sp>
      <p:cxnSp>
        <p:nvCxnSpPr>
          <p:cNvPr id="14" name="Connecteur droit avec flèche 13"/>
          <p:cNvCxnSpPr/>
          <p:nvPr/>
        </p:nvCxnSpPr>
        <p:spPr>
          <a:xfrm flipH="1">
            <a:off x="7777745" y="576940"/>
            <a:ext cx="50323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V="1">
            <a:off x="10344150" y="5445125"/>
            <a:ext cx="0" cy="431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9459" y="133640"/>
            <a:ext cx="4415190" cy="588692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8458200" y="4860926"/>
            <a:ext cx="21336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fr-FR" altLang="fr-FR" sz="1800" dirty="0">
                <a:solidFill>
                  <a:prstClr val="black"/>
                </a:solidFill>
                <a:latin typeface="Calibri"/>
              </a:rPr>
              <a:t>Raphaël                                  </a:t>
            </a:r>
            <a:r>
              <a:rPr lang="fr-FR" altLang="fr-FR" sz="1800" i="1" dirty="0">
                <a:solidFill>
                  <a:prstClr val="black"/>
                </a:solidFill>
                <a:latin typeface="Calibri"/>
              </a:rPr>
              <a:t>Sainte Cécile</a:t>
            </a:r>
            <a:r>
              <a:rPr lang="fr-FR" altLang="fr-FR" sz="1800" dirty="0">
                <a:solidFill>
                  <a:prstClr val="black"/>
                </a:solidFill>
                <a:latin typeface="Calibri"/>
              </a:rPr>
              <a:t>                         Huile sur toile                        1514                                Bologne</a:t>
            </a:r>
          </a:p>
        </p:txBody>
      </p:sp>
      <p:pic>
        <p:nvPicPr>
          <p:cNvPr id="27651" name="Picture 5" descr="C:\Documents and Settings\Virginie SAVOYE\Mes documents\Mes images\the_sa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76200"/>
            <a:ext cx="4090988"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5409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C:\Documents and Settings\Virginie SAVOYE\Mes documents\Mes images\IMAGES HISTOIRE DE L'ART\Le portrait\BAILLY Davide, Autoportrait &amp; vanités, 1651, Huile sur bois, 65x97,5cm, Leyd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152401"/>
            <a:ext cx="7924800" cy="5781675"/>
          </a:xfrm>
          <a:prstGeom prst="rect">
            <a:avLst/>
          </a:prstGeom>
          <a:noFill/>
          <a:extLst>
            <a:ext uri="{909E8E84-426E-40DD-AFC4-6F175D3DCCD1}">
              <a14:hiddenFill xmlns:a14="http://schemas.microsoft.com/office/drawing/2010/main">
                <a:solidFill>
                  <a:srgbClr val="FFFFFF"/>
                </a:solidFill>
              </a14:hiddenFill>
            </a:ext>
          </a:extLst>
        </p:spPr>
      </p:pic>
      <p:sp>
        <p:nvSpPr>
          <p:cNvPr id="132099" name="Rectangle 3"/>
          <p:cNvSpPr>
            <a:spLocks noChangeArrowheads="1"/>
          </p:cNvSpPr>
          <p:nvPr/>
        </p:nvSpPr>
        <p:spPr bwMode="auto">
          <a:xfrm>
            <a:off x="2667001" y="5948171"/>
            <a:ext cx="67913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dirty="0" smtClean="0">
                <a:solidFill>
                  <a:prstClr val="black"/>
                </a:solidFill>
              </a:rPr>
              <a:t>David Bailly (1584-1657), </a:t>
            </a:r>
            <a:r>
              <a:rPr lang="fr-FR" altLang="fr-FR" i="1" dirty="0">
                <a:solidFill>
                  <a:prstClr val="black"/>
                </a:solidFill>
              </a:rPr>
              <a:t>Autoportrait </a:t>
            </a:r>
            <a:r>
              <a:rPr lang="fr-FR" altLang="fr-FR" i="1" dirty="0" smtClean="0">
                <a:solidFill>
                  <a:prstClr val="black"/>
                </a:solidFill>
              </a:rPr>
              <a:t>et </a:t>
            </a:r>
            <a:r>
              <a:rPr lang="fr-FR" altLang="fr-FR" i="1" dirty="0">
                <a:solidFill>
                  <a:prstClr val="black"/>
                </a:solidFill>
              </a:rPr>
              <a:t>vanités</a:t>
            </a:r>
            <a:r>
              <a:rPr lang="fr-FR" altLang="fr-FR" dirty="0">
                <a:solidFill>
                  <a:prstClr val="black"/>
                </a:solidFill>
              </a:rPr>
              <a:t>, 1651                           </a:t>
            </a:r>
            <a:r>
              <a:rPr lang="fr-FR" altLang="fr-FR" dirty="0" smtClean="0">
                <a:solidFill>
                  <a:prstClr val="black"/>
                </a:solidFill>
              </a:rPr>
              <a:t>                               </a:t>
            </a:r>
            <a:r>
              <a:rPr lang="fr-FR" altLang="fr-FR" dirty="0">
                <a:solidFill>
                  <a:prstClr val="black"/>
                </a:solidFill>
              </a:rPr>
              <a:t>Huile sur bois, </a:t>
            </a:r>
            <a:r>
              <a:rPr lang="fr-FR" altLang="fr-FR" dirty="0" smtClean="0">
                <a:solidFill>
                  <a:prstClr val="black"/>
                </a:solidFill>
              </a:rPr>
              <a:t>90 x 122 cm                                                                                    </a:t>
            </a:r>
            <a:r>
              <a:rPr lang="fr-FR" altLang="fr-FR" dirty="0">
                <a:solidFill>
                  <a:prstClr val="black"/>
                </a:solidFill>
              </a:rPr>
              <a:t>Leyde</a:t>
            </a:r>
          </a:p>
        </p:txBody>
      </p:sp>
    </p:spTree>
    <p:extLst>
      <p:ext uri="{BB962C8B-B14F-4D97-AF65-F5344CB8AC3E}">
        <p14:creationId xmlns:p14="http://schemas.microsoft.com/office/powerpoint/2010/main" val="23877770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Virginie SAVOYE\Mes documents\Mes images\TRAVAIL\Symbolisme\John-Everett MILLAIS, La jeune aveugle, 1856, Huile sur toile, 82,6 x 61,6, Birmingham, City Art Galle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434" y="76200"/>
            <a:ext cx="578273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C:\Documents and Settings\Virginie SAVOYE\Mes documents\Mes images\TRAVAIL\Symbolisme\John-Everett MILLAIS, La jeune aveugle, détail, 1856, Huile sur toile, 82,6 x 61,6, Birmingham, City Art Galle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5334" y="1404939"/>
            <a:ext cx="5782733"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4"/>
          <p:cNvSpPr txBox="1">
            <a:spLocks noChangeArrowheads="1"/>
          </p:cNvSpPr>
          <p:nvPr/>
        </p:nvSpPr>
        <p:spPr bwMode="auto">
          <a:xfrm>
            <a:off x="7086600" y="4327525"/>
            <a:ext cx="4673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a:spcBef>
                <a:spcPct val="50000"/>
              </a:spcBef>
            </a:pPr>
            <a:r>
              <a:rPr lang="fr-FR" altLang="fr-FR" sz="1800" dirty="0">
                <a:solidFill>
                  <a:prstClr val="black"/>
                </a:solidFill>
                <a:latin typeface="Calibri" pitchFamily="34" charset="0"/>
              </a:rPr>
              <a:t>John-Everett                                         </a:t>
            </a:r>
            <a:r>
              <a:rPr lang="fr-FR" altLang="fr-FR" sz="1800" dirty="0" smtClean="0">
                <a:solidFill>
                  <a:prstClr val="black"/>
                </a:solidFill>
                <a:latin typeface="Calibri" pitchFamily="34" charset="0"/>
              </a:rPr>
              <a:t>                              </a:t>
            </a:r>
            <a:r>
              <a:rPr lang="fr-FR" altLang="fr-FR" sz="1800" i="1" dirty="0">
                <a:solidFill>
                  <a:prstClr val="black"/>
                </a:solidFill>
                <a:latin typeface="Calibri" pitchFamily="34" charset="0"/>
              </a:rPr>
              <a:t>La jeune aveugle</a:t>
            </a:r>
            <a:r>
              <a:rPr lang="fr-FR" altLang="fr-FR" sz="1800" dirty="0">
                <a:solidFill>
                  <a:prstClr val="black"/>
                </a:solidFill>
                <a:latin typeface="Calibri" pitchFamily="34" charset="0"/>
              </a:rPr>
              <a:t>                                       </a:t>
            </a:r>
            <a:r>
              <a:rPr lang="fr-FR" altLang="fr-FR" sz="1800" dirty="0" smtClean="0">
                <a:solidFill>
                  <a:prstClr val="black"/>
                </a:solidFill>
                <a:latin typeface="Calibri" pitchFamily="34" charset="0"/>
              </a:rPr>
              <a:t>                    </a:t>
            </a:r>
            <a:r>
              <a:rPr lang="fr-FR" altLang="fr-FR" sz="1800" dirty="0">
                <a:solidFill>
                  <a:prstClr val="black"/>
                </a:solidFill>
                <a:latin typeface="Calibri" pitchFamily="34" charset="0"/>
              </a:rPr>
              <a:t>1856                                                    </a:t>
            </a:r>
            <a:r>
              <a:rPr lang="fr-FR" altLang="fr-FR" sz="1800" dirty="0" smtClean="0">
                <a:solidFill>
                  <a:prstClr val="black"/>
                </a:solidFill>
                <a:latin typeface="Calibri" pitchFamily="34" charset="0"/>
              </a:rPr>
              <a:t>                             </a:t>
            </a:r>
            <a:r>
              <a:rPr lang="fr-FR" altLang="fr-FR" sz="1800" dirty="0">
                <a:solidFill>
                  <a:prstClr val="black"/>
                </a:solidFill>
                <a:latin typeface="Calibri" pitchFamily="34" charset="0"/>
              </a:rPr>
              <a:t>Huile sur toile                    </a:t>
            </a:r>
            <a:r>
              <a:rPr lang="fr-FR" altLang="fr-FR" sz="1800" dirty="0" smtClean="0">
                <a:solidFill>
                  <a:prstClr val="black"/>
                </a:solidFill>
                <a:latin typeface="Calibri" pitchFamily="34" charset="0"/>
              </a:rPr>
              <a:t>                                              </a:t>
            </a:r>
            <a:r>
              <a:rPr lang="fr-FR" altLang="fr-FR" sz="1800" dirty="0">
                <a:solidFill>
                  <a:prstClr val="black"/>
                </a:solidFill>
                <a:latin typeface="Calibri" pitchFamily="34" charset="0"/>
              </a:rPr>
              <a:t>82,6 x 61,6 cm                                                     Birmingham</a:t>
            </a:r>
          </a:p>
        </p:txBody>
      </p:sp>
    </p:spTree>
    <p:extLst>
      <p:ext uri="{BB962C8B-B14F-4D97-AF65-F5344CB8AC3E}">
        <p14:creationId xmlns:p14="http://schemas.microsoft.com/office/powerpoint/2010/main" val="26011080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oneTexte 2"/>
          <p:cNvSpPr txBox="1">
            <a:spLocks noChangeArrowheads="1"/>
          </p:cNvSpPr>
          <p:nvPr/>
        </p:nvSpPr>
        <p:spPr bwMode="auto">
          <a:xfrm>
            <a:off x="143934" y="5613400"/>
            <a:ext cx="7488767" cy="1200150"/>
          </a:xfrm>
          <a:prstGeom prst="rect">
            <a:avLst/>
          </a:prstGeom>
          <a:noFill/>
          <a:ln w="9525">
            <a:noFill/>
            <a:miter lim="800000"/>
            <a:headEnd/>
            <a:tailEnd/>
          </a:ln>
        </p:spPr>
        <p:txBody>
          <a:bodyPr>
            <a:spAutoFit/>
          </a:bodyPr>
          <a:lstStyle/>
          <a:p>
            <a:pPr algn="ctr"/>
            <a:r>
              <a:rPr lang="en-US" altLang="fr-FR" dirty="0">
                <a:solidFill>
                  <a:prstClr val="black"/>
                </a:solidFill>
              </a:rPr>
              <a:t>Bruce </a:t>
            </a:r>
            <a:r>
              <a:rPr lang="en-US" altLang="fr-FR" dirty="0" err="1">
                <a:solidFill>
                  <a:prstClr val="black"/>
                </a:solidFill>
              </a:rPr>
              <a:t>Nauman</a:t>
            </a:r>
            <a:r>
              <a:rPr lang="en-US" altLang="fr-FR" dirty="0">
                <a:solidFill>
                  <a:prstClr val="black"/>
                </a:solidFill>
              </a:rPr>
              <a:t>                                                                    </a:t>
            </a:r>
            <a:r>
              <a:rPr lang="en-US" altLang="fr-FR" dirty="0" smtClean="0">
                <a:solidFill>
                  <a:prstClr val="black"/>
                </a:solidFill>
              </a:rPr>
              <a:t>                                                  </a:t>
            </a:r>
            <a:r>
              <a:rPr lang="en-US" altLang="fr-FR" i="1" dirty="0">
                <a:solidFill>
                  <a:prstClr val="black"/>
                </a:solidFill>
              </a:rPr>
              <a:t>The True Artist Helps the World by Revealing Mystic Truths</a:t>
            </a:r>
            <a:r>
              <a:rPr lang="en-US" altLang="fr-FR" dirty="0">
                <a:solidFill>
                  <a:prstClr val="black"/>
                </a:solidFill>
              </a:rPr>
              <a:t>                                                           1967, Neon, 150 x 140 cm                                                                       </a:t>
            </a:r>
            <a:r>
              <a:rPr lang="en-US" altLang="fr-FR" dirty="0" smtClean="0">
                <a:solidFill>
                  <a:prstClr val="black"/>
                </a:solidFill>
              </a:rPr>
              <a:t> </a:t>
            </a:r>
          </a:p>
          <a:p>
            <a:pPr algn="ctr"/>
            <a:r>
              <a:rPr lang="en-US" altLang="fr-FR" dirty="0" err="1" smtClean="0">
                <a:solidFill>
                  <a:prstClr val="black"/>
                </a:solidFill>
              </a:rPr>
              <a:t>Philadelphie</a:t>
            </a:r>
            <a:r>
              <a:rPr lang="en-US" altLang="fr-FR" dirty="0" smtClean="0">
                <a:solidFill>
                  <a:prstClr val="black"/>
                </a:solidFill>
              </a:rPr>
              <a:t> </a:t>
            </a:r>
            <a:endParaRPr lang="fr-FR" altLang="fr-FR" dirty="0">
              <a:solidFill>
                <a:prstClr val="black"/>
              </a:solidFill>
            </a:endParaRPr>
          </a:p>
        </p:txBody>
      </p:sp>
      <p:pic>
        <p:nvPicPr>
          <p:cNvPr id="51203" name="Image 3" descr="bruce-nauman-the-true-artist-helps-the-world-by-revealing-mystic-truths.jpg"/>
          <p:cNvPicPr>
            <a:picLocks noChangeAspect="1"/>
          </p:cNvPicPr>
          <p:nvPr/>
        </p:nvPicPr>
        <p:blipFill>
          <a:blip r:embed="rId2" cstate="print"/>
          <a:srcRect/>
          <a:stretch>
            <a:fillRect/>
          </a:stretch>
        </p:blipFill>
        <p:spPr bwMode="auto">
          <a:xfrm>
            <a:off x="239184" y="115888"/>
            <a:ext cx="7296149" cy="5473700"/>
          </a:xfrm>
          <a:prstGeom prst="rect">
            <a:avLst/>
          </a:prstGeom>
          <a:noFill/>
          <a:ln w="9525">
            <a:noFill/>
            <a:miter lim="800000"/>
            <a:headEnd/>
            <a:tailEnd/>
          </a:ln>
        </p:spPr>
      </p:pic>
      <p:pic>
        <p:nvPicPr>
          <p:cNvPr id="51204" name="Image 3" descr="B. Nauman Devant son atelier à San Francisco en 1966.jpg"/>
          <p:cNvPicPr>
            <a:picLocks noChangeAspect="1"/>
          </p:cNvPicPr>
          <p:nvPr/>
        </p:nvPicPr>
        <p:blipFill>
          <a:blip r:embed="rId3" cstate="print"/>
          <a:srcRect/>
          <a:stretch>
            <a:fillRect/>
          </a:stretch>
        </p:blipFill>
        <p:spPr bwMode="auto">
          <a:xfrm>
            <a:off x="8113184" y="1916113"/>
            <a:ext cx="3547533" cy="2927350"/>
          </a:xfrm>
          <a:prstGeom prst="rect">
            <a:avLst/>
          </a:prstGeom>
          <a:noFill/>
          <a:ln w="9525">
            <a:noFill/>
            <a:miter lim="800000"/>
            <a:headEnd/>
            <a:tailEnd/>
          </a:ln>
        </p:spPr>
      </p:pic>
      <p:sp>
        <p:nvSpPr>
          <p:cNvPr id="51205" name="ZoneTexte 4"/>
          <p:cNvSpPr txBox="1">
            <a:spLocks noChangeArrowheads="1"/>
          </p:cNvSpPr>
          <p:nvPr/>
        </p:nvSpPr>
        <p:spPr bwMode="auto">
          <a:xfrm>
            <a:off x="7823200" y="4902201"/>
            <a:ext cx="4224867" cy="830997"/>
          </a:xfrm>
          <a:prstGeom prst="rect">
            <a:avLst/>
          </a:prstGeom>
          <a:noFill/>
          <a:ln w="9525">
            <a:noFill/>
            <a:miter lim="800000"/>
            <a:headEnd/>
            <a:tailEnd/>
          </a:ln>
        </p:spPr>
        <p:txBody>
          <a:bodyPr>
            <a:spAutoFit/>
          </a:bodyPr>
          <a:lstStyle/>
          <a:p>
            <a:pPr algn="ctr"/>
            <a:r>
              <a:rPr lang="fr-FR" altLang="fr-FR" sz="1600" i="1" dirty="0">
                <a:solidFill>
                  <a:prstClr val="black"/>
                </a:solidFill>
              </a:rPr>
              <a:t>Bruce </a:t>
            </a:r>
            <a:r>
              <a:rPr lang="fr-FR" altLang="fr-FR" sz="1600" i="1" dirty="0" err="1">
                <a:solidFill>
                  <a:prstClr val="black"/>
                </a:solidFill>
              </a:rPr>
              <a:t>Nauman</a:t>
            </a:r>
            <a:r>
              <a:rPr lang="fr-FR" altLang="fr-FR" sz="1600" i="1" dirty="0">
                <a:solidFill>
                  <a:prstClr val="black"/>
                </a:solidFill>
              </a:rPr>
              <a:t>              </a:t>
            </a:r>
            <a:r>
              <a:rPr lang="fr-FR" altLang="fr-FR" sz="1600" i="1" dirty="0" smtClean="0">
                <a:solidFill>
                  <a:prstClr val="black"/>
                </a:solidFill>
              </a:rPr>
              <a:t>                                                     </a:t>
            </a:r>
            <a:r>
              <a:rPr lang="fr-FR" altLang="fr-FR" sz="1600" i="1" dirty="0">
                <a:solidFill>
                  <a:prstClr val="black"/>
                </a:solidFill>
              </a:rPr>
              <a:t>devant son atelier à San </a:t>
            </a:r>
            <a:r>
              <a:rPr lang="fr-FR" altLang="fr-FR" sz="1600" i="1" dirty="0" smtClean="0">
                <a:solidFill>
                  <a:prstClr val="black"/>
                </a:solidFill>
              </a:rPr>
              <a:t>Francisco                                     </a:t>
            </a:r>
            <a:r>
              <a:rPr lang="fr-FR" altLang="fr-FR" sz="1600" dirty="0">
                <a:solidFill>
                  <a:prstClr val="black"/>
                </a:solidFill>
              </a:rPr>
              <a:t>1966</a:t>
            </a:r>
          </a:p>
        </p:txBody>
      </p:sp>
    </p:spTree>
    <p:extLst>
      <p:ext uri="{BB962C8B-B14F-4D97-AF65-F5344CB8AC3E}">
        <p14:creationId xmlns:p14="http://schemas.microsoft.com/office/powerpoint/2010/main" val="32673310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Documents and Settings\Virginie SAVOYE\Mes documents\Mes images\TRAVAIL\KANDINSKY\KANDINSKY Wassili,Couverture de l amanach du Blau Reiter 1911 Encre et aquar. 27,9 x 21,9 cm Munich.jpg"/>
          <p:cNvPicPr>
            <a:picLocks noChangeAspect="1" noChangeArrowheads="1"/>
          </p:cNvPicPr>
          <p:nvPr/>
        </p:nvPicPr>
        <p:blipFill>
          <a:blip r:embed="rId2" cstate="print"/>
          <a:srcRect/>
          <a:stretch>
            <a:fillRect/>
          </a:stretch>
        </p:blipFill>
        <p:spPr bwMode="auto">
          <a:xfrm>
            <a:off x="1676400" y="152400"/>
            <a:ext cx="3963988" cy="5029200"/>
          </a:xfrm>
          <a:prstGeom prst="rect">
            <a:avLst/>
          </a:prstGeom>
          <a:noFill/>
        </p:spPr>
      </p:pic>
      <p:pic>
        <p:nvPicPr>
          <p:cNvPr id="22531" name="Picture 3" descr="C:\Documents and Settings\Virginie SAVOYE\Mes documents\Mes images\TRAVAIL\KANDINSKY\KANDINSKY Wassili,Peinture sur verre 30,6 x 40,3 cm Munich.jpg"/>
          <p:cNvPicPr>
            <a:picLocks noChangeAspect="1" noChangeArrowheads="1"/>
          </p:cNvPicPr>
          <p:nvPr/>
        </p:nvPicPr>
        <p:blipFill>
          <a:blip r:embed="rId3" cstate="print"/>
          <a:srcRect/>
          <a:stretch>
            <a:fillRect/>
          </a:stretch>
        </p:blipFill>
        <p:spPr bwMode="auto">
          <a:xfrm>
            <a:off x="5867400" y="3048000"/>
            <a:ext cx="4610100" cy="3600450"/>
          </a:xfrm>
          <a:prstGeom prst="rect">
            <a:avLst/>
          </a:prstGeom>
          <a:noFill/>
        </p:spPr>
      </p:pic>
      <p:sp>
        <p:nvSpPr>
          <p:cNvPr id="22532" name="Text Box 4"/>
          <p:cNvSpPr txBox="1">
            <a:spLocks noChangeArrowheads="1"/>
          </p:cNvSpPr>
          <p:nvPr/>
        </p:nvSpPr>
        <p:spPr bwMode="auto">
          <a:xfrm>
            <a:off x="5638800" y="914401"/>
            <a:ext cx="4648200" cy="1200329"/>
          </a:xfrm>
          <a:prstGeom prst="rect">
            <a:avLst/>
          </a:prstGeom>
          <a:noFill/>
          <a:ln w="9525">
            <a:noFill/>
            <a:miter lim="800000"/>
            <a:headEnd/>
            <a:tailEnd/>
          </a:ln>
          <a:effectLst/>
        </p:spPr>
        <p:txBody>
          <a:bodyPr>
            <a:spAutoFit/>
          </a:bodyPr>
          <a:lstStyle/>
          <a:p>
            <a:pPr algn="ctr">
              <a:spcBef>
                <a:spcPct val="50000"/>
              </a:spcBef>
            </a:pPr>
            <a:r>
              <a:rPr lang="fr-FR" i="1" dirty="0">
                <a:solidFill>
                  <a:prstClr val="black"/>
                </a:solidFill>
              </a:rPr>
              <a:t>Couverture de </a:t>
            </a:r>
            <a:r>
              <a:rPr lang="fr-FR" i="1" dirty="0" smtClean="0">
                <a:solidFill>
                  <a:prstClr val="black"/>
                </a:solidFill>
              </a:rPr>
              <a:t>l’</a:t>
            </a:r>
            <a:r>
              <a:rPr lang="fr-FR" i="1" dirty="0" err="1">
                <a:solidFill>
                  <a:prstClr val="black"/>
                </a:solidFill>
              </a:rPr>
              <a:t>A</a:t>
            </a:r>
            <a:r>
              <a:rPr lang="fr-FR" i="1" dirty="0" err="1" smtClean="0">
                <a:solidFill>
                  <a:prstClr val="black"/>
                </a:solidFill>
              </a:rPr>
              <a:t>manach</a:t>
            </a:r>
            <a:r>
              <a:rPr lang="fr-FR" i="1" dirty="0" smtClean="0">
                <a:solidFill>
                  <a:prstClr val="black"/>
                </a:solidFill>
              </a:rPr>
              <a:t> </a:t>
            </a:r>
            <a:r>
              <a:rPr lang="fr-FR" i="1" dirty="0">
                <a:solidFill>
                  <a:prstClr val="black"/>
                </a:solidFill>
              </a:rPr>
              <a:t>du </a:t>
            </a:r>
            <a:r>
              <a:rPr lang="fr-FR" i="1" dirty="0" err="1">
                <a:solidFill>
                  <a:prstClr val="black"/>
                </a:solidFill>
              </a:rPr>
              <a:t>Blaue</a:t>
            </a:r>
            <a:r>
              <a:rPr lang="fr-FR" i="1" dirty="0">
                <a:solidFill>
                  <a:prstClr val="black"/>
                </a:solidFill>
              </a:rPr>
              <a:t> </a:t>
            </a:r>
            <a:r>
              <a:rPr lang="fr-FR" i="1" dirty="0" err="1">
                <a:solidFill>
                  <a:prstClr val="black"/>
                </a:solidFill>
              </a:rPr>
              <a:t>Reiter</a:t>
            </a:r>
            <a:r>
              <a:rPr lang="fr-FR" dirty="0">
                <a:solidFill>
                  <a:prstClr val="black"/>
                </a:solidFill>
              </a:rPr>
              <a:t>                   1911, Encre et aquarelle                                                    28  x 22 cm                                                                Munich</a:t>
            </a:r>
          </a:p>
        </p:txBody>
      </p:sp>
      <p:sp>
        <p:nvSpPr>
          <p:cNvPr id="22534" name="Text Box 6"/>
          <p:cNvSpPr txBox="1">
            <a:spLocks noChangeArrowheads="1"/>
          </p:cNvSpPr>
          <p:nvPr/>
        </p:nvSpPr>
        <p:spPr bwMode="auto">
          <a:xfrm>
            <a:off x="7398834" y="236668"/>
            <a:ext cx="2743200" cy="369332"/>
          </a:xfrm>
          <a:prstGeom prst="rect">
            <a:avLst/>
          </a:prstGeom>
          <a:noFill/>
          <a:ln w="9525">
            <a:noFill/>
            <a:miter lim="800000"/>
            <a:headEnd/>
            <a:tailEnd/>
          </a:ln>
          <a:effectLst/>
        </p:spPr>
        <p:txBody>
          <a:bodyPr>
            <a:spAutoFit/>
          </a:bodyPr>
          <a:lstStyle/>
          <a:p>
            <a:pPr>
              <a:spcBef>
                <a:spcPct val="50000"/>
              </a:spcBef>
            </a:pPr>
            <a:r>
              <a:rPr lang="fr-FR" dirty="0" err="1" smtClean="0">
                <a:solidFill>
                  <a:prstClr val="black"/>
                </a:solidFill>
              </a:rPr>
              <a:t>Vassily</a:t>
            </a:r>
            <a:r>
              <a:rPr lang="fr-FR" dirty="0" smtClean="0">
                <a:solidFill>
                  <a:prstClr val="black"/>
                </a:solidFill>
              </a:rPr>
              <a:t> </a:t>
            </a:r>
            <a:r>
              <a:rPr lang="fr-FR" dirty="0">
                <a:solidFill>
                  <a:prstClr val="black"/>
                </a:solidFill>
              </a:rPr>
              <a:t>Kandinsky</a:t>
            </a:r>
          </a:p>
        </p:txBody>
      </p:sp>
      <p:sp>
        <p:nvSpPr>
          <p:cNvPr id="22535" name="Text Box 7"/>
          <p:cNvSpPr txBox="1">
            <a:spLocks noChangeArrowheads="1"/>
          </p:cNvSpPr>
          <p:nvPr/>
        </p:nvSpPr>
        <p:spPr bwMode="auto">
          <a:xfrm>
            <a:off x="5943600" y="2362201"/>
            <a:ext cx="4419600" cy="646331"/>
          </a:xfrm>
          <a:prstGeom prst="rect">
            <a:avLst/>
          </a:prstGeom>
          <a:noFill/>
          <a:ln w="9525">
            <a:noFill/>
            <a:miter lim="800000"/>
            <a:headEnd/>
            <a:tailEnd/>
          </a:ln>
          <a:effectLst/>
        </p:spPr>
        <p:txBody>
          <a:bodyPr>
            <a:spAutoFit/>
          </a:bodyPr>
          <a:lstStyle/>
          <a:p>
            <a:pPr algn="ctr">
              <a:spcBef>
                <a:spcPct val="50000"/>
              </a:spcBef>
            </a:pPr>
            <a:r>
              <a:rPr lang="fr-FR" i="1" dirty="0">
                <a:solidFill>
                  <a:prstClr val="black"/>
                </a:solidFill>
              </a:rPr>
              <a:t>Peinture sur verre</a:t>
            </a:r>
            <a:r>
              <a:rPr lang="fr-FR" dirty="0">
                <a:solidFill>
                  <a:prstClr val="black"/>
                </a:solidFill>
              </a:rPr>
              <a:t>                                                          31 x 40 cm, Munich</a:t>
            </a:r>
          </a:p>
        </p:txBody>
      </p:sp>
      <p:cxnSp>
        <p:nvCxnSpPr>
          <p:cNvPr id="8" name="Connecteur droit avec flèche 7"/>
          <p:cNvCxnSpPr/>
          <p:nvPr/>
        </p:nvCxnSpPr>
        <p:spPr>
          <a:xfrm flipH="1">
            <a:off x="6023992" y="1412776"/>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9264352" y="2564904"/>
            <a:ext cx="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1634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Virginie SAVOYE\Mes documents\Mes images\TRAVAIL\KANDINSKY\KANDINSKY Wassili,Tableau au bord blanc 1913 HT 140,3 x 200,3 cm Guggenheim Mus. New York.jpg"/>
          <p:cNvPicPr>
            <a:picLocks noChangeAspect="1" noChangeArrowheads="1"/>
          </p:cNvPicPr>
          <p:nvPr/>
        </p:nvPicPr>
        <p:blipFill>
          <a:blip r:embed="rId2" cstate="print"/>
          <a:srcRect/>
          <a:stretch>
            <a:fillRect/>
          </a:stretch>
        </p:blipFill>
        <p:spPr bwMode="auto">
          <a:xfrm>
            <a:off x="2362200" y="152401"/>
            <a:ext cx="7543800" cy="5313363"/>
          </a:xfrm>
          <a:prstGeom prst="rect">
            <a:avLst/>
          </a:prstGeom>
          <a:noFill/>
        </p:spPr>
      </p:pic>
      <p:sp>
        <p:nvSpPr>
          <p:cNvPr id="14339" name="Text Box 3"/>
          <p:cNvSpPr txBox="1">
            <a:spLocks noChangeArrowheads="1"/>
          </p:cNvSpPr>
          <p:nvPr/>
        </p:nvSpPr>
        <p:spPr bwMode="auto">
          <a:xfrm>
            <a:off x="1524000" y="5486401"/>
            <a:ext cx="9144000" cy="1200329"/>
          </a:xfrm>
          <a:prstGeom prst="rect">
            <a:avLst/>
          </a:prstGeom>
          <a:noFill/>
          <a:ln w="9525">
            <a:noFill/>
            <a:miter lim="800000"/>
            <a:headEnd/>
            <a:tailEnd/>
          </a:ln>
          <a:effectLst/>
        </p:spPr>
        <p:txBody>
          <a:bodyPr>
            <a:spAutoFit/>
          </a:bodyPr>
          <a:lstStyle/>
          <a:p>
            <a:pPr algn="ctr">
              <a:spcBef>
                <a:spcPct val="50000"/>
              </a:spcBef>
            </a:pPr>
            <a:r>
              <a:rPr lang="fr-FR" dirty="0" err="1" smtClean="0">
                <a:solidFill>
                  <a:prstClr val="black"/>
                </a:solidFill>
              </a:rPr>
              <a:t>Vassily</a:t>
            </a:r>
            <a:r>
              <a:rPr lang="fr-FR" dirty="0" smtClean="0">
                <a:solidFill>
                  <a:prstClr val="black"/>
                </a:solidFill>
              </a:rPr>
              <a:t> Kandinsky                                                                                                                                         </a:t>
            </a:r>
            <a:r>
              <a:rPr lang="fr-FR" i="1" dirty="0">
                <a:solidFill>
                  <a:prstClr val="black"/>
                </a:solidFill>
              </a:rPr>
              <a:t>Tableau au bord blanc</a:t>
            </a:r>
            <a:r>
              <a:rPr lang="fr-FR" dirty="0">
                <a:solidFill>
                  <a:prstClr val="black"/>
                </a:solidFill>
              </a:rPr>
              <a:t>, 1913                                                                                                   </a:t>
            </a:r>
            <a:r>
              <a:rPr lang="fr-FR" dirty="0" smtClean="0">
                <a:solidFill>
                  <a:prstClr val="black"/>
                </a:solidFill>
              </a:rPr>
              <a:t>                     </a:t>
            </a:r>
            <a:r>
              <a:rPr lang="fr-FR" dirty="0">
                <a:solidFill>
                  <a:prstClr val="black"/>
                </a:solidFill>
              </a:rPr>
              <a:t>Huile sur toile,  140,3 x 200,3 cm                                                                                                  </a:t>
            </a:r>
            <a:r>
              <a:rPr lang="fr-FR" dirty="0" smtClean="0">
                <a:solidFill>
                  <a:prstClr val="black"/>
                </a:solidFill>
              </a:rPr>
              <a:t>         </a:t>
            </a:r>
            <a:r>
              <a:rPr lang="fr-FR" dirty="0">
                <a:solidFill>
                  <a:prstClr val="black"/>
                </a:solidFill>
              </a:rPr>
              <a:t>New York</a:t>
            </a:r>
          </a:p>
        </p:txBody>
      </p:sp>
    </p:spTree>
    <p:extLst>
      <p:ext uri="{BB962C8B-B14F-4D97-AF65-F5344CB8AC3E}">
        <p14:creationId xmlns:p14="http://schemas.microsoft.com/office/powerpoint/2010/main" val="515729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C:\Documents and Settings\Virginie SAVOYE\Mes documents\Mes images\TRAVAIL\MONDRIAN\MONDRIAN P. Composition losangique 1925 HT 124,8 x 124,8 cm Washingt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1" y="228600"/>
            <a:ext cx="625951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5" name="Text Box 3"/>
          <p:cNvSpPr txBox="1">
            <a:spLocks noChangeArrowheads="1"/>
          </p:cNvSpPr>
          <p:nvPr/>
        </p:nvSpPr>
        <p:spPr bwMode="auto">
          <a:xfrm>
            <a:off x="8077200" y="29718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endParaRPr lang="fr-FR" altLang="fr-FR">
              <a:solidFill>
                <a:prstClr val="black"/>
              </a:solidFill>
            </a:endParaRPr>
          </a:p>
        </p:txBody>
      </p:sp>
      <p:sp>
        <p:nvSpPr>
          <p:cNvPr id="253956" name="Text Box 4"/>
          <p:cNvSpPr txBox="1">
            <a:spLocks noChangeArrowheads="1"/>
          </p:cNvSpPr>
          <p:nvPr/>
        </p:nvSpPr>
        <p:spPr bwMode="auto">
          <a:xfrm>
            <a:off x="8077200" y="4175126"/>
            <a:ext cx="2438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altLang="fr-FR" sz="1800" dirty="0">
                <a:solidFill>
                  <a:prstClr val="black"/>
                </a:solidFill>
                <a:latin typeface="Calibri"/>
              </a:rPr>
              <a:t>Piet </a:t>
            </a:r>
            <a:r>
              <a:rPr lang="fr-FR" altLang="fr-FR" sz="1800" dirty="0" smtClean="0">
                <a:solidFill>
                  <a:prstClr val="black"/>
                </a:solidFill>
                <a:latin typeface="Calibri"/>
              </a:rPr>
              <a:t>Mondrian </a:t>
            </a:r>
            <a:r>
              <a:rPr lang="fr-FR" altLang="fr-FR" sz="1800" i="1" dirty="0">
                <a:solidFill>
                  <a:prstClr val="black"/>
                </a:solidFill>
                <a:latin typeface="Calibri"/>
              </a:rPr>
              <a:t>Composition losangique                 </a:t>
            </a:r>
            <a:r>
              <a:rPr lang="fr-FR" altLang="fr-FR" sz="1800" dirty="0">
                <a:solidFill>
                  <a:prstClr val="black"/>
                </a:solidFill>
                <a:latin typeface="Calibri"/>
              </a:rPr>
              <a:t> 1925                            Huile sur toile                124,8 x 124,8 cm Washington</a:t>
            </a:r>
          </a:p>
        </p:txBody>
      </p:sp>
    </p:spTree>
    <p:extLst>
      <p:ext uri="{BB962C8B-B14F-4D97-AF65-F5344CB8AC3E}">
        <p14:creationId xmlns:p14="http://schemas.microsoft.com/office/powerpoint/2010/main" val="18655744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C:\Documents and Settings\Virginie SAVOYE\Mes documents\Mes images\TRAVAIL\Sacré\FINLEY Karen, Memento Mori (détail), 1991-93.jpg"/>
          <p:cNvPicPr>
            <a:picLocks noChangeAspect="1" noChangeArrowheads="1"/>
          </p:cNvPicPr>
          <p:nvPr/>
        </p:nvPicPr>
        <p:blipFill>
          <a:blip r:embed="rId2" cstate="print"/>
          <a:srcRect/>
          <a:stretch>
            <a:fillRect/>
          </a:stretch>
        </p:blipFill>
        <p:spPr bwMode="auto">
          <a:xfrm>
            <a:off x="3208999" y="111968"/>
            <a:ext cx="5575300" cy="6629400"/>
          </a:xfrm>
          <a:prstGeom prst="rect">
            <a:avLst/>
          </a:prstGeom>
          <a:noFill/>
        </p:spPr>
      </p:pic>
      <p:sp>
        <p:nvSpPr>
          <p:cNvPr id="31749" name="Rectangle 5"/>
          <p:cNvSpPr>
            <a:spLocks noChangeArrowheads="1"/>
          </p:cNvSpPr>
          <p:nvPr/>
        </p:nvSpPr>
        <p:spPr bwMode="auto">
          <a:xfrm>
            <a:off x="8025355" y="5313982"/>
            <a:ext cx="4506383" cy="923330"/>
          </a:xfrm>
          <a:prstGeom prst="rect">
            <a:avLst/>
          </a:prstGeom>
          <a:noFill/>
          <a:ln w="9525">
            <a:noFill/>
            <a:miter lim="800000"/>
            <a:headEnd/>
            <a:tailEnd/>
          </a:ln>
          <a:effectLst/>
        </p:spPr>
        <p:txBody>
          <a:bodyPr>
            <a:spAutoFit/>
          </a:bodyPr>
          <a:lstStyle/>
          <a:p>
            <a:pPr algn="ctr"/>
            <a:r>
              <a:rPr lang="fr-FR" dirty="0">
                <a:solidFill>
                  <a:prstClr val="black"/>
                </a:solidFill>
              </a:rPr>
              <a:t>Karen </a:t>
            </a:r>
            <a:r>
              <a:rPr lang="fr-FR" dirty="0" err="1" smtClean="0">
                <a:solidFill>
                  <a:prstClr val="black"/>
                </a:solidFill>
              </a:rPr>
              <a:t>Finley</a:t>
            </a:r>
            <a:r>
              <a:rPr lang="fr-FR" dirty="0" smtClean="0">
                <a:solidFill>
                  <a:prstClr val="black"/>
                </a:solidFill>
              </a:rPr>
              <a:t>                                                     </a:t>
            </a:r>
            <a:r>
              <a:rPr lang="fr-FR" i="1" dirty="0">
                <a:solidFill>
                  <a:prstClr val="black"/>
                </a:solidFill>
              </a:rPr>
              <a:t>Memento Mori (détail)</a:t>
            </a:r>
            <a:r>
              <a:rPr lang="fr-FR" dirty="0">
                <a:solidFill>
                  <a:prstClr val="black"/>
                </a:solidFill>
              </a:rPr>
              <a:t>       </a:t>
            </a:r>
            <a:r>
              <a:rPr lang="fr-FR" dirty="0" smtClean="0">
                <a:solidFill>
                  <a:prstClr val="black"/>
                </a:solidFill>
              </a:rPr>
              <a:t>                                       </a:t>
            </a:r>
            <a:r>
              <a:rPr lang="fr-FR" dirty="0">
                <a:solidFill>
                  <a:prstClr val="black"/>
                </a:solidFill>
              </a:rPr>
              <a:t>1991-93</a:t>
            </a:r>
          </a:p>
        </p:txBody>
      </p:sp>
    </p:spTree>
    <p:extLst>
      <p:ext uri="{BB962C8B-B14F-4D97-AF65-F5344CB8AC3E}">
        <p14:creationId xmlns:p14="http://schemas.microsoft.com/office/powerpoint/2010/main" val="35912203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Documents and Settings\Virginie SAVOYE\Mes documents\Mes images\TRAVAIL\Arte povera\KOUNELLIS Jannis, 12 chevaux vivants, Galerie L'Attico, Rome, 19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7950" y="176645"/>
            <a:ext cx="4302269" cy="651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p:cNvSpPr>
            <a:spLocks noChangeArrowheads="1"/>
          </p:cNvSpPr>
          <p:nvPr/>
        </p:nvSpPr>
        <p:spPr bwMode="auto">
          <a:xfrm>
            <a:off x="7831280" y="4873674"/>
            <a:ext cx="3505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dirty="0" err="1">
                <a:solidFill>
                  <a:prstClr val="black"/>
                </a:solidFill>
                <a:latin typeface="Calibri" panose="020F0502020204030204" pitchFamily="34" charset="0"/>
              </a:rPr>
              <a:t>Jannis</a:t>
            </a:r>
            <a:r>
              <a:rPr lang="fr-FR" altLang="fr-FR" dirty="0">
                <a:solidFill>
                  <a:prstClr val="black"/>
                </a:solidFill>
                <a:latin typeface="Calibri" panose="020F0502020204030204" pitchFamily="34" charset="0"/>
              </a:rPr>
              <a:t> </a:t>
            </a:r>
            <a:r>
              <a:rPr lang="fr-FR" altLang="fr-FR" dirty="0" smtClean="0">
                <a:solidFill>
                  <a:prstClr val="black"/>
                </a:solidFill>
                <a:latin typeface="Calibri" panose="020F0502020204030204" pitchFamily="34" charset="0"/>
              </a:rPr>
              <a:t> </a:t>
            </a:r>
            <a:r>
              <a:rPr lang="fr-FR" altLang="fr-FR" dirty="0" err="1" smtClean="0">
                <a:solidFill>
                  <a:prstClr val="black"/>
                </a:solidFill>
                <a:latin typeface="Calibri" panose="020F0502020204030204" pitchFamily="34" charset="0"/>
              </a:rPr>
              <a:t>Kounellis</a:t>
            </a:r>
            <a:r>
              <a:rPr lang="fr-FR" altLang="fr-FR" dirty="0">
                <a:solidFill>
                  <a:prstClr val="black"/>
                </a:solidFill>
                <a:latin typeface="Calibri" panose="020F0502020204030204" pitchFamily="34" charset="0"/>
              </a:rPr>
              <a:t> </a:t>
            </a:r>
            <a:r>
              <a:rPr lang="fr-FR" altLang="fr-FR" dirty="0" smtClean="0">
                <a:solidFill>
                  <a:prstClr val="black"/>
                </a:solidFill>
                <a:latin typeface="Calibri" panose="020F0502020204030204" pitchFamily="34" charset="0"/>
              </a:rPr>
              <a:t>                                               </a:t>
            </a:r>
            <a:r>
              <a:rPr lang="fr-FR" altLang="fr-FR" i="1" dirty="0">
                <a:solidFill>
                  <a:prstClr val="black"/>
                </a:solidFill>
                <a:latin typeface="Calibri" panose="020F0502020204030204" pitchFamily="34" charset="0"/>
              </a:rPr>
              <a:t>12 chevaux </a:t>
            </a:r>
            <a:r>
              <a:rPr lang="fr-FR" altLang="fr-FR" i="1" dirty="0" smtClean="0">
                <a:solidFill>
                  <a:prstClr val="black"/>
                </a:solidFill>
                <a:latin typeface="Calibri" panose="020F0502020204030204" pitchFamily="34" charset="0"/>
              </a:rPr>
              <a:t>vivants</a:t>
            </a:r>
            <a:r>
              <a:rPr lang="fr-FR" altLang="fr-FR" dirty="0" smtClean="0">
                <a:solidFill>
                  <a:prstClr val="black"/>
                </a:solidFill>
                <a:latin typeface="Calibri" panose="020F0502020204030204" pitchFamily="34" charset="0"/>
              </a:rPr>
              <a:t>,  </a:t>
            </a:r>
            <a:r>
              <a:rPr lang="fr-FR" altLang="fr-FR" dirty="0">
                <a:solidFill>
                  <a:prstClr val="black"/>
                </a:solidFill>
                <a:latin typeface="Calibri" panose="020F0502020204030204" pitchFamily="34" charset="0"/>
              </a:rPr>
              <a:t>1969</a:t>
            </a:r>
            <a:r>
              <a:rPr lang="fr-FR" altLang="fr-FR" dirty="0" smtClean="0">
                <a:solidFill>
                  <a:prstClr val="black"/>
                </a:solidFill>
                <a:latin typeface="Calibri" panose="020F0502020204030204" pitchFamily="34" charset="0"/>
              </a:rPr>
              <a:t>                </a:t>
            </a:r>
            <a:r>
              <a:rPr lang="fr-FR" altLang="fr-FR" dirty="0">
                <a:solidFill>
                  <a:prstClr val="black"/>
                </a:solidFill>
                <a:latin typeface="Calibri" panose="020F0502020204030204" pitchFamily="34" charset="0"/>
              </a:rPr>
              <a:t>Galerie </a:t>
            </a:r>
            <a:r>
              <a:rPr lang="fr-FR" altLang="fr-FR" dirty="0" smtClean="0">
                <a:solidFill>
                  <a:prstClr val="black"/>
                </a:solidFill>
                <a:latin typeface="Calibri" panose="020F0502020204030204" pitchFamily="34" charset="0"/>
              </a:rPr>
              <a:t>L'Attico</a:t>
            </a:r>
          </a:p>
          <a:p>
            <a:pPr algn="ctr" eaLnBrk="1" hangingPunct="1"/>
            <a:r>
              <a:rPr lang="fr-FR" altLang="fr-FR" dirty="0" smtClean="0">
                <a:solidFill>
                  <a:prstClr val="black"/>
                </a:solidFill>
                <a:latin typeface="Calibri" panose="020F0502020204030204" pitchFamily="34" charset="0"/>
              </a:rPr>
              <a:t> Rome</a:t>
            </a:r>
            <a:endParaRPr lang="fr-FR" altLang="fr-FR" dirty="0">
              <a:solidFill>
                <a:prstClr val="black"/>
              </a:solidFill>
              <a:latin typeface="Calibri" panose="020F0502020204030204" pitchFamily="34" charset="0"/>
            </a:endParaRPr>
          </a:p>
        </p:txBody>
      </p:sp>
    </p:spTree>
    <p:extLst>
      <p:ext uri="{BB962C8B-B14F-4D97-AF65-F5344CB8AC3E}">
        <p14:creationId xmlns:p14="http://schemas.microsoft.com/office/powerpoint/2010/main" val="1891937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Virginie SAVOYE\Mes documents\Mes images\TRAVAIL\Arte povera\PISTOLETTO Michelangelo, Femme au cimetière, 1962-74, Image sur acier poli, MNAM, Paris.jpg"/>
          <p:cNvPicPr>
            <a:picLocks noChangeAspect="1" noChangeArrowheads="1"/>
          </p:cNvPicPr>
          <p:nvPr/>
        </p:nvPicPr>
        <p:blipFill>
          <a:blip r:embed="rId2" cstate="print"/>
          <a:srcRect/>
          <a:stretch>
            <a:fillRect/>
          </a:stretch>
        </p:blipFill>
        <p:spPr bwMode="auto">
          <a:xfrm>
            <a:off x="671830" y="152401"/>
            <a:ext cx="4693273" cy="6579869"/>
          </a:xfrm>
          <a:prstGeom prst="rect">
            <a:avLst/>
          </a:prstGeom>
          <a:noFill/>
        </p:spPr>
      </p:pic>
      <p:sp>
        <p:nvSpPr>
          <p:cNvPr id="27651" name="Rectangle 3"/>
          <p:cNvSpPr>
            <a:spLocks noChangeArrowheads="1"/>
          </p:cNvSpPr>
          <p:nvPr/>
        </p:nvSpPr>
        <p:spPr bwMode="auto">
          <a:xfrm>
            <a:off x="4796790" y="5029201"/>
            <a:ext cx="4572000" cy="1477328"/>
          </a:xfrm>
          <a:prstGeom prst="rect">
            <a:avLst/>
          </a:prstGeom>
          <a:noFill/>
          <a:ln w="9525">
            <a:noFill/>
            <a:miter lim="800000"/>
            <a:headEnd/>
            <a:tailEnd/>
          </a:ln>
          <a:effectLst/>
        </p:spPr>
        <p:txBody>
          <a:bodyPr>
            <a:spAutoFit/>
          </a:bodyPr>
          <a:lstStyle/>
          <a:p>
            <a:pPr algn="ctr"/>
            <a:r>
              <a:rPr lang="fr-FR" dirty="0">
                <a:solidFill>
                  <a:prstClr val="black"/>
                </a:solidFill>
              </a:rPr>
              <a:t>Michelangelo </a:t>
            </a:r>
            <a:r>
              <a:rPr lang="fr-FR" dirty="0" err="1" smtClean="0">
                <a:solidFill>
                  <a:prstClr val="black"/>
                </a:solidFill>
              </a:rPr>
              <a:t>Pistoletto</a:t>
            </a:r>
            <a:r>
              <a:rPr lang="fr-FR" dirty="0" smtClean="0">
                <a:solidFill>
                  <a:prstClr val="black"/>
                </a:solidFill>
              </a:rPr>
              <a:t>                                           </a:t>
            </a:r>
            <a:r>
              <a:rPr lang="fr-FR" i="1" dirty="0">
                <a:solidFill>
                  <a:prstClr val="black"/>
                </a:solidFill>
              </a:rPr>
              <a:t>Femme au </a:t>
            </a:r>
            <a:r>
              <a:rPr lang="fr-FR" i="1" dirty="0" smtClean="0">
                <a:solidFill>
                  <a:prstClr val="black"/>
                </a:solidFill>
              </a:rPr>
              <a:t>cimetière</a:t>
            </a:r>
            <a:r>
              <a:rPr lang="fr-FR" dirty="0">
                <a:solidFill>
                  <a:prstClr val="black"/>
                </a:solidFill>
              </a:rPr>
              <a:t> </a:t>
            </a:r>
            <a:r>
              <a:rPr lang="fr-FR" dirty="0" smtClean="0">
                <a:solidFill>
                  <a:prstClr val="black"/>
                </a:solidFill>
              </a:rPr>
              <a:t>                                                      1962-74                                                                       </a:t>
            </a:r>
            <a:r>
              <a:rPr lang="fr-FR" dirty="0">
                <a:solidFill>
                  <a:prstClr val="black"/>
                </a:solidFill>
              </a:rPr>
              <a:t>Image sur acier </a:t>
            </a:r>
            <a:r>
              <a:rPr lang="fr-FR" dirty="0" smtClean="0">
                <a:solidFill>
                  <a:prstClr val="black"/>
                </a:solidFill>
              </a:rPr>
              <a:t>poli                                                 </a:t>
            </a:r>
            <a:r>
              <a:rPr lang="fr-FR" dirty="0">
                <a:solidFill>
                  <a:prstClr val="black"/>
                </a:solidFill>
              </a:rPr>
              <a:t>MNAM, Paris</a:t>
            </a:r>
          </a:p>
        </p:txBody>
      </p:sp>
      <p:pic>
        <p:nvPicPr>
          <p:cNvPr id="27652" name="Picture 4" descr="C:\Documents and Settings\Virginie SAVOYE\Mes documents\Mes images\TRAVAIL\ZZZ A graver\VAN EYCK Jan, Les Epoux Arnolfini, 1434, Huile sur bois, 82x60cm, National Gallery, Londres-1.jpg"/>
          <p:cNvPicPr>
            <a:picLocks noChangeAspect="1" noChangeArrowheads="1"/>
          </p:cNvPicPr>
          <p:nvPr/>
        </p:nvPicPr>
        <p:blipFill>
          <a:blip r:embed="rId3" cstate="print"/>
          <a:srcRect/>
          <a:stretch>
            <a:fillRect/>
          </a:stretch>
        </p:blipFill>
        <p:spPr bwMode="auto">
          <a:xfrm>
            <a:off x="7870904" y="272717"/>
            <a:ext cx="1875631" cy="1293937"/>
          </a:xfrm>
          <a:prstGeom prst="rect">
            <a:avLst/>
          </a:prstGeom>
          <a:noFill/>
        </p:spPr>
      </p:pic>
      <p:pic>
        <p:nvPicPr>
          <p:cNvPr id="27653" name="Picture 5" descr="C:\Documents and Settings\Virginie SAVOYE\Mes documents\Mes images\TRAVAIL\ZZZ A graver\VELASQUEZ Diego, Les Ménines, 1856, Huile sur toile, 318x276cm, Prado, Madrid-1.jpg"/>
          <p:cNvPicPr>
            <a:picLocks noChangeAspect="1" noChangeArrowheads="1"/>
          </p:cNvPicPr>
          <p:nvPr/>
        </p:nvPicPr>
        <p:blipFill>
          <a:blip r:embed="rId4" cstate="print"/>
          <a:srcRect/>
          <a:stretch>
            <a:fillRect/>
          </a:stretch>
        </p:blipFill>
        <p:spPr bwMode="auto">
          <a:xfrm>
            <a:off x="7320280" y="2067586"/>
            <a:ext cx="2189480" cy="1276862"/>
          </a:xfrm>
          <a:prstGeom prst="rect">
            <a:avLst/>
          </a:prstGeom>
          <a:noFill/>
        </p:spPr>
      </p:pic>
      <p:sp>
        <p:nvSpPr>
          <p:cNvPr id="27654" name="Rectangle 6"/>
          <p:cNvSpPr>
            <a:spLocks noChangeArrowheads="1"/>
          </p:cNvSpPr>
          <p:nvPr/>
        </p:nvSpPr>
        <p:spPr bwMode="auto">
          <a:xfrm>
            <a:off x="9196303" y="2038815"/>
            <a:ext cx="3149600" cy="1569660"/>
          </a:xfrm>
          <a:prstGeom prst="rect">
            <a:avLst/>
          </a:prstGeom>
          <a:noFill/>
          <a:ln w="9525">
            <a:noFill/>
            <a:miter lim="800000"/>
            <a:headEnd/>
            <a:tailEnd/>
          </a:ln>
          <a:effectLst/>
        </p:spPr>
        <p:txBody>
          <a:bodyPr>
            <a:spAutoFit/>
          </a:bodyPr>
          <a:lstStyle/>
          <a:p>
            <a:pPr algn="ctr"/>
            <a:r>
              <a:rPr lang="fr-FR" sz="1600" dirty="0">
                <a:solidFill>
                  <a:prstClr val="black"/>
                </a:solidFill>
              </a:rPr>
              <a:t>Diego </a:t>
            </a:r>
            <a:r>
              <a:rPr lang="fr-FR" sz="1600" dirty="0" smtClean="0">
                <a:solidFill>
                  <a:prstClr val="black"/>
                </a:solidFill>
              </a:rPr>
              <a:t>Vélasquez                                       </a:t>
            </a:r>
            <a:r>
              <a:rPr lang="fr-FR" sz="1600" i="1" dirty="0">
                <a:solidFill>
                  <a:prstClr val="black"/>
                </a:solidFill>
              </a:rPr>
              <a:t>Les </a:t>
            </a:r>
            <a:r>
              <a:rPr lang="fr-FR" sz="1600" i="1" dirty="0" smtClean="0">
                <a:solidFill>
                  <a:prstClr val="black"/>
                </a:solidFill>
              </a:rPr>
              <a:t>Ménines</a:t>
            </a:r>
            <a:r>
              <a:rPr lang="fr-FR" sz="1600" dirty="0">
                <a:solidFill>
                  <a:prstClr val="black"/>
                </a:solidFill>
              </a:rPr>
              <a:t> </a:t>
            </a:r>
            <a:r>
              <a:rPr lang="fr-FR" sz="1600" dirty="0" smtClean="0">
                <a:solidFill>
                  <a:prstClr val="black"/>
                </a:solidFill>
              </a:rPr>
              <a:t>(</a:t>
            </a:r>
            <a:r>
              <a:rPr lang="fr-FR" sz="1600" i="1" dirty="0" smtClean="0">
                <a:solidFill>
                  <a:prstClr val="black"/>
                </a:solidFill>
              </a:rPr>
              <a:t>détail)                              </a:t>
            </a:r>
            <a:r>
              <a:rPr lang="fr-FR" sz="1600" dirty="0" smtClean="0">
                <a:solidFill>
                  <a:prstClr val="black"/>
                </a:solidFill>
              </a:rPr>
              <a:t> 1656                                                           </a:t>
            </a:r>
            <a:r>
              <a:rPr lang="fr-FR" sz="1600" dirty="0">
                <a:solidFill>
                  <a:prstClr val="black"/>
                </a:solidFill>
              </a:rPr>
              <a:t>Huile sur </a:t>
            </a:r>
            <a:r>
              <a:rPr lang="fr-FR" sz="1600" dirty="0" smtClean="0">
                <a:solidFill>
                  <a:prstClr val="black"/>
                </a:solidFill>
              </a:rPr>
              <a:t>toile</a:t>
            </a:r>
            <a:r>
              <a:rPr lang="fr-FR" sz="1600" dirty="0">
                <a:solidFill>
                  <a:prstClr val="black"/>
                </a:solidFill>
              </a:rPr>
              <a:t> </a:t>
            </a:r>
            <a:r>
              <a:rPr lang="fr-FR" sz="1600" dirty="0" smtClean="0">
                <a:solidFill>
                  <a:prstClr val="black"/>
                </a:solidFill>
              </a:rPr>
              <a:t>                                          </a:t>
            </a:r>
            <a:r>
              <a:rPr lang="fr-FR" sz="1600" dirty="0">
                <a:solidFill>
                  <a:prstClr val="black"/>
                </a:solidFill>
              </a:rPr>
              <a:t>318 x 276 </a:t>
            </a:r>
            <a:r>
              <a:rPr lang="fr-FR" sz="1600" dirty="0" smtClean="0">
                <a:solidFill>
                  <a:prstClr val="black"/>
                </a:solidFill>
              </a:rPr>
              <a:t>cm                                             </a:t>
            </a:r>
            <a:r>
              <a:rPr lang="fr-FR" sz="1600" dirty="0">
                <a:solidFill>
                  <a:prstClr val="black"/>
                </a:solidFill>
              </a:rPr>
              <a:t>Madrid</a:t>
            </a:r>
          </a:p>
        </p:txBody>
      </p:sp>
      <p:sp>
        <p:nvSpPr>
          <p:cNvPr id="27655" name="Rectangle 7"/>
          <p:cNvSpPr>
            <a:spLocks noChangeArrowheads="1"/>
          </p:cNvSpPr>
          <p:nvPr/>
        </p:nvSpPr>
        <p:spPr bwMode="auto">
          <a:xfrm>
            <a:off x="4876800" y="294445"/>
            <a:ext cx="3454400" cy="1569660"/>
          </a:xfrm>
          <a:prstGeom prst="rect">
            <a:avLst/>
          </a:prstGeom>
          <a:noFill/>
          <a:ln w="9525">
            <a:noFill/>
            <a:miter lim="800000"/>
            <a:headEnd/>
            <a:tailEnd/>
          </a:ln>
          <a:effectLst/>
        </p:spPr>
        <p:txBody>
          <a:bodyPr>
            <a:spAutoFit/>
          </a:bodyPr>
          <a:lstStyle/>
          <a:p>
            <a:pPr algn="ctr"/>
            <a:r>
              <a:rPr lang="fr-FR" sz="1600" dirty="0">
                <a:solidFill>
                  <a:prstClr val="black"/>
                </a:solidFill>
              </a:rPr>
              <a:t>Jan </a:t>
            </a:r>
            <a:r>
              <a:rPr lang="fr-FR" sz="1600" dirty="0" smtClean="0">
                <a:solidFill>
                  <a:prstClr val="black"/>
                </a:solidFill>
              </a:rPr>
              <a:t>van </a:t>
            </a:r>
            <a:r>
              <a:rPr lang="fr-FR" sz="1600" dirty="0" err="1" smtClean="0">
                <a:solidFill>
                  <a:prstClr val="black"/>
                </a:solidFill>
              </a:rPr>
              <a:t>Eyck</a:t>
            </a:r>
            <a:r>
              <a:rPr lang="fr-FR" sz="1600" dirty="0" smtClean="0">
                <a:solidFill>
                  <a:prstClr val="black"/>
                </a:solidFill>
              </a:rPr>
              <a:t>                                                     </a:t>
            </a:r>
            <a:r>
              <a:rPr lang="fr-FR" sz="1600" i="1" dirty="0">
                <a:solidFill>
                  <a:prstClr val="black"/>
                </a:solidFill>
              </a:rPr>
              <a:t>Les Epoux </a:t>
            </a:r>
            <a:r>
              <a:rPr lang="fr-FR" sz="1600" i="1" dirty="0" err="1" smtClean="0">
                <a:solidFill>
                  <a:prstClr val="black"/>
                </a:solidFill>
              </a:rPr>
              <a:t>Arnolfini</a:t>
            </a:r>
            <a:r>
              <a:rPr lang="fr-FR" sz="1600" i="1" dirty="0" smtClean="0">
                <a:solidFill>
                  <a:prstClr val="black"/>
                </a:solidFill>
              </a:rPr>
              <a:t> (détail</a:t>
            </a:r>
            <a:r>
              <a:rPr lang="fr-FR" sz="1600" dirty="0" smtClean="0">
                <a:solidFill>
                  <a:prstClr val="black"/>
                </a:solidFill>
              </a:rPr>
              <a:t>)                            1434                                                                 </a:t>
            </a:r>
            <a:r>
              <a:rPr lang="fr-FR" sz="1600" dirty="0">
                <a:solidFill>
                  <a:prstClr val="black"/>
                </a:solidFill>
              </a:rPr>
              <a:t>Huile sur </a:t>
            </a:r>
            <a:r>
              <a:rPr lang="fr-FR" sz="1600" dirty="0" smtClean="0">
                <a:solidFill>
                  <a:prstClr val="black"/>
                </a:solidFill>
              </a:rPr>
              <a:t>bois                                                    </a:t>
            </a:r>
            <a:r>
              <a:rPr lang="fr-FR" sz="1600" dirty="0">
                <a:solidFill>
                  <a:prstClr val="black"/>
                </a:solidFill>
              </a:rPr>
              <a:t>82 x 60 </a:t>
            </a:r>
            <a:r>
              <a:rPr lang="fr-FR" sz="1600" dirty="0" smtClean="0">
                <a:solidFill>
                  <a:prstClr val="black"/>
                </a:solidFill>
              </a:rPr>
              <a:t>cm                                                   </a:t>
            </a:r>
            <a:r>
              <a:rPr lang="fr-FR" sz="1600" dirty="0">
                <a:solidFill>
                  <a:prstClr val="black"/>
                </a:solidFill>
              </a:rPr>
              <a:t>Londres</a:t>
            </a:r>
          </a:p>
        </p:txBody>
      </p:sp>
      <p:cxnSp>
        <p:nvCxnSpPr>
          <p:cNvPr id="3" name="Connecteur droit avec flèche 2"/>
          <p:cNvCxnSpPr/>
          <p:nvPr/>
        </p:nvCxnSpPr>
        <p:spPr>
          <a:xfrm flipH="1">
            <a:off x="5651500" y="5520690"/>
            <a:ext cx="3035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p:cNvCxnSpPr/>
          <p:nvPr/>
        </p:nvCxnSpPr>
        <p:spPr>
          <a:xfrm flipH="1">
            <a:off x="9690851" y="2240280"/>
            <a:ext cx="1981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a:off x="7378700" y="472788"/>
            <a:ext cx="2451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931" y="3700556"/>
            <a:ext cx="1520190" cy="3070363"/>
          </a:xfrm>
          <a:prstGeom prst="rect">
            <a:avLst/>
          </a:prstGeom>
        </p:spPr>
      </p:pic>
      <p:cxnSp>
        <p:nvCxnSpPr>
          <p:cNvPr id="10" name="Connecteur droit avec flèche 9"/>
          <p:cNvCxnSpPr/>
          <p:nvPr/>
        </p:nvCxnSpPr>
        <p:spPr>
          <a:xfrm>
            <a:off x="8126730" y="5520690"/>
            <a:ext cx="2971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615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Text Box 1027"/>
          <p:cNvSpPr txBox="1">
            <a:spLocks noChangeArrowheads="1"/>
          </p:cNvSpPr>
          <p:nvPr/>
        </p:nvSpPr>
        <p:spPr bwMode="auto">
          <a:xfrm>
            <a:off x="2819400" y="5105400"/>
            <a:ext cx="6477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ltLang="fr-FR"/>
          </a:p>
        </p:txBody>
      </p:sp>
      <p:sp>
        <p:nvSpPr>
          <p:cNvPr id="145412" name="Text Box 1028"/>
          <p:cNvSpPr txBox="1">
            <a:spLocks noChangeArrowheads="1"/>
          </p:cNvSpPr>
          <p:nvPr/>
        </p:nvSpPr>
        <p:spPr bwMode="auto">
          <a:xfrm>
            <a:off x="2268237" y="5519172"/>
            <a:ext cx="754380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dirty="0"/>
              <a:t>René </a:t>
            </a:r>
            <a:r>
              <a:rPr lang="fr-FR" altLang="fr-FR" dirty="0" smtClean="0"/>
              <a:t>Magritte                                                                                                              </a:t>
            </a:r>
            <a:r>
              <a:rPr lang="fr-FR" altLang="fr-FR" i="1" dirty="0"/>
              <a:t>Ceci n'est pas une pipe</a:t>
            </a:r>
            <a:r>
              <a:rPr lang="fr-FR" altLang="fr-FR" dirty="0"/>
              <a:t> ou </a:t>
            </a:r>
            <a:r>
              <a:rPr lang="fr-FR" altLang="fr-FR" i="1" dirty="0"/>
              <a:t>La trahison des images</a:t>
            </a:r>
            <a:r>
              <a:rPr lang="fr-FR" altLang="fr-FR" dirty="0"/>
              <a:t>                        </a:t>
            </a:r>
            <a:r>
              <a:rPr lang="fr-FR" altLang="fr-FR" dirty="0" smtClean="0"/>
              <a:t>                                   </a:t>
            </a:r>
            <a:r>
              <a:rPr lang="fr-FR" altLang="fr-FR" dirty="0"/>
              <a:t>1929, Huile sur toile                                                                          </a:t>
            </a:r>
            <a:r>
              <a:rPr lang="fr-FR" altLang="fr-FR" dirty="0" smtClean="0"/>
              <a:t>                         </a:t>
            </a:r>
          </a:p>
          <a:p>
            <a:pPr algn="ctr">
              <a:spcBef>
                <a:spcPct val="50000"/>
              </a:spcBef>
            </a:pPr>
            <a:r>
              <a:rPr lang="fr-FR" altLang="fr-FR" dirty="0" smtClean="0"/>
              <a:t>Los </a:t>
            </a:r>
            <a:r>
              <a:rPr lang="fr-FR" altLang="fr-FR" dirty="0"/>
              <a:t>Angeles</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3598" y="91297"/>
            <a:ext cx="7748604" cy="5418604"/>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ndré Fougeron Civilisation atlantique 1953 Ht 380 x 559 cm Londres.jpg"/>
          <p:cNvPicPr>
            <a:picLocks noChangeAspect="1"/>
          </p:cNvPicPr>
          <p:nvPr/>
        </p:nvPicPr>
        <p:blipFill>
          <a:blip r:embed="rId2" cstate="print"/>
          <a:stretch>
            <a:fillRect/>
          </a:stretch>
        </p:blipFill>
        <p:spPr>
          <a:xfrm>
            <a:off x="1733550" y="44624"/>
            <a:ext cx="8724900" cy="5848350"/>
          </a:xfrm>
          <a:prstGeom prst="rect">
            <a:avLst/>
          </a:prstGeom>
        </p:spPr>
      </p:pic>
      <p:sp>
        <p:nvSpPr>
          <p:cNvPr id="3" name="ZoneTexte 2"/>
          <p:cNvSpPr txBox="1"/>
          <p:nvPr/>
        </p:nvSpPr>
        <p:spPr>
          <a:xfrm>
            <a:off x="1775520" y="5877272"/>
            <a:ext cx="8640960" cy="923330"/>
          </a:xfrm>
          <a:prstGeom prst="rect">
            <a:avLst/>
          </a:prstGeom>
          <a:noFill/>
        </p:spPr>
        <p:txBody>
          <a:bodyPr wrap="square" rtlCol="0">
            <a:spAutoFit/>
          </a:bodyPr>
          <a:lstStyle/>
          <a:p>
            <a:pPr algn="ctr"/>
            <a:r>
              <a:rPr lang="fr-FR" dirty="0">
                <a:solidFill>
                  <a:prstClr val="black"/>
                </a:solidFill>
              </a:rPr>
              <a:t>André </a:t>
            </a:r>
            <a:r>
              <a:rPr lang="fr-FR" dirty="0" err="1">
                <a:solidFill>
                  <a:prstClr val="black"/>
                </a:solidFill>
              </a:rPr>
              <a:t>Fougeron</a:t>
            </a:r>
            <a:r>
              <a:rPr lang="fr-FR" dirty="0">
                <a:solidFill>
                  <a:prstClr val="black"/>
                </a:solidFill>
              </a:rPr>
              <a:t>,   </a:t>
            </a:r>
            <a:r>
              <a:rPr lang="fr-FR" i="1" dirty="0">
                <a:solidFill>
                  <a:prstClr val="black"/>
                </a:solidFill>
              </a:rPr>
              <a:t>Civilisation atlantique,  </a:t>
            </a:r>
            <a:r>
              <a:rPr lang="fr-FR" dirty="0">
                <a:solidFill>
                  <a:prstClr val="black"/>
                </a:solidFill>
              </a:rPr>
              <a:t>1953                                                                                  H/T,   380 x 559 cm                                                                                                                        Londres.</a:t>
            </a:r>
          </a:p>
        </p:txBody>
      </p:sp>
    </p:spTree>
    <p:extLst>
      <p:ext uri="{BB962C8B-B14F-4D97-AF65-F5344CB8AC3E}">
        <p14:creationId xmlns:p14="http://schemas.microsoft.com/office/powerpoint/2010/main" val="1984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014_miss-tic_theredlist.jpg"/>
          <p:cNvPicPr>
            <a:picLocks noChangeAspect="1"/>
          </p:cNvPicPr>
          <p:nvPr/>
        </p:nvPicPr>
        <p:blipFill>
          <a:blip r:embed="rId2" cstate="print"/>
          <a:stretch>
            <a:fillRect/>
          </a:stretch>
        </p:blipFill>
        <p:spPr>
          <a:xfrm>
            <a:off x="623392" y="44624"/>
            <a:ext cx="5992327" cy="6741368"/>
          </a:xfrm>
          <a:prstGeom prst="rect">
            <a:avLst/>
          </a:prstGeom>
        </p:spPr>
      </p:pic>
      <p:pic>
        <p:nvPicPr>
          <p:cNvPr id="3" name="Image 2" descr="455c06936960a77c0b28d7c3a029be5c.jpg"/>
          <p:cNvPicPr>
            <a:picLocks noChangeAspect="1"/>
          </p:cNvPicPr>
          <p:nvPr/>
        </p:nvPicPr>
        <p:blipFill>
          <a:blip r:embed="rId3" cstate="print"/>
          <a:stretch>
            <a:fillRect/>
          </a:stretch>
        </p:blipFill>
        <p:spPr>
          <a:xfrm>
            <a:off x="7344139" y="188640"/>
            <a:ext cx="4416491" cy="4817990"/>
          </a:xfrm>
          <a:prstGeom prst="rect">
            <a:avLst/>
          </a:prstGeom>
        </p:spPr>
      </p:pic>
      <p:sp>
        <p:nvSpPr>
          <p:cNvPr id="4" name="ZoneTexte 3"/>
          <p:cNvSpPr txBox="1"/>
          <p:nvPr/>
        </p:nvSpPr>
        <p:spPr>
          <a:xfrm>
            <a:off x="7440149" y="5301209"/>
            <a:ext cx="4320480" cy="1200329"/>
          </a:xfrm>
          <a:prstGeom prst="rect">
            <a:avLst/>
          </a:prstGeom>
          <a:noFill/>
        </p:spPr>
        <p:txBody>
          <a:bodyPr wrap="square" rtlCol="0">
            <a:spAutoFit/>
          </a:bodyPr>
          <a:lstStyle/>
          <a:p>
            <a:pPr algn="ctr"/>
            <a:r>
              <a:rPr lang="fr-FR" dirty="0" smtClean="0">
                <a:solidFill>
                  <a:prstClr val="black"/>
                </a:solidFill>
              </a:rPr>
              <a:t>Miss Tic                                                              </a:t>
            </a:r>
            <a:r>
              <a:rPr lang="fr-FR" i="1" dirty="0" smtClean="0">
                <a:solidFill>
                  <a:prstClr val="black"/>
                </a:solidFill>
              </a:rPr>
              <a:t>Pochoirs </a:t>
            </a:r>
            <a:r>
              <a:rPr lang="fr-FR" dirty="0" smtClean="0">
                <a:solidFill>
                  <a:prstClr val="black"/>
                </a:solidFill>
              </a:rPr>
              <a:t>                                                                   2006                                                                         Paris</a:t>
            </a:r>
            <a:endParaRPr lang="fr-FR" dirty="0">
              <a:solidFill>
                <a:prstClr val="black"/>
              </a:solidFill>
            </a:endParaRPr>
          </a:p>
        </p:txBody>
      </p:sp>
    </p:spTree>
    <p:extLst>
      <p:ext uri="{BB962C8B-B14F-4D97-AF65-F5344CB8AC3E}">
        <p14:creationId xmlns:p14="http://schemas.microsoft.com/office/powerpoint/2010/main" val="10092532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lexandre-Orion-graffiti-inversés-4.jpg"/>
          <p:cNvPicPr>
            <a:picLocks noChangeAspect="1"/>
          </p:cNvPicPr>
          <p:nvPr/>
        </p:nvPicPr>
        <p:blipFill>
          <a:blip r:embed="rId2" cstate="print"/>
          <a:stretch>
            <a:fillRect/>
          </a:stretch>
        </p:blipFill>
        <p:spPr>
          <a:xfrm>
            <a:off x="1919536" y="116894"/>
            <a:ext cx="8424936" cy="5606412"/>
          </a:xfrm>
          <a:prstGeom prst="rect">
            <a:avLst/>
          </a:prstGeom>
        </p:spPr>
      </p:pic>
      <p:sp>
        <p:nvSpPr>
          <p:cNvPr id="3" name="ZoneTexte 2"/>
          <p:cNvSpPr txBox="1"/>
          <p:nvPr/>
        </p:nvSpPr>
        <p:spPr>
          <a:xfrm>
            <a:off x="4799856" y="5877273"/>
            <a:ext cx="2592288" cy="646331"/>
          </a:xfrm>
          <a:prstGeom prst="rect">
            <a:avLst/>
          </a:prstGeom>
          <a:noFill/>
        </p:spPr>
        <p:txBody>
          <a:bodyPr wrap="square" rtlCol="0">
            <a:spAutoFit/>
          </a:bodyPr>
          <a:lstStyle/>
          <a:p>
            <a:pPr algn="ctr"/>
            <a:r>
              <a:rPr lang="fr-FR" dirty="0">
                <a:solidFill>
                  <a:prstClr val="black"/>
                </a:solidFill>
              </a:rPr>
              <a:t> Alexandre Orion                      Graff « inversé »</a:t>
            </a:r>
          </a:p>
        </p:txBody>
      </p:sp>
    </p:spTree>
    <p:extLst>
      <p:ext uri="{BB962C8B-B14F-4D97-AF65-F5344CB8AC3E}">
        <p14:creationId xmlns:p14="http://schemas.microsoft.com/office/powerpoint/2010/main" val="30318721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rashad-alakbarov_002.jpg"/>
          <p:cNvPicPr>
            <a:picLocks noChangeAspect="1"/>
          </p:cNvPicPr>
          <p:nvPr/>
        </p:nvPicPr>
        <p:blipFill>
          <a:blip r:embed="rId2" cstate="print"/>
          <a:stretch>
            <a:fillRect/>
          </a:stretch>
        </p:blipFill>
        <p:spPr>
          <a:xfrm>
            <a:off x="1847529" y="260648"/>
            <a:ext cx="2811123" cy="1872208"/>
          </a:xfrm>
          <a:prstGeom prst="rect">
            <a:avLst/>
          </a:prstGeom>
        </p:spPr>
      </p:pic>
      <p:pic>
        <p:nvPicPr>
          <p:cNvPr id="3" name="Image 2" descr="img_rashad-alakbarov_004.jpg"/>
          <p:cNvPicPr>
            <a:picLocks noChangeAspect="1"/>
          </p:cNvPicPr>
          <p:nvPr/>
        </p:nvPicPr>
        <p:blipFill>
          <a:blip r:embed="rId3" cstate="print"/>
          <a:srcRect l="9071" r="9638"/>
          <a:stretch>
            <a:fillRect/>
          </a:stretch>
        </p:blipFill>
        <p:spPr>
          <a:xfrm>
            <a:off x="6102750" y="116632"/>
            <a:ext cx="4241723" cy="2880320"/>
          </a:xfrm>
          <a:prstGeom prst="rect">
            <a:avLst/>
          </a:prstGeom>
        </p:spPr>
      </p:pic>
      <p:sp>
        <p:nvSpPr>
          <p:cNvPr id="4" name="ZoneTexte 3"/>
          <p:cNvSpPr txBox="1"/>
          <p:nvPr/>
        </p:nvSpPr>
        <p:spPr>
          <a:xfrm>
            <a:off x="6672064" y="2996952"/>
            <a:ext cx="2880320" cy="923330"/>
          </a:xfrm>
          <a:prstGeom prst="rect">
            <a:avLst/>
          </a:prstGeom>
          <a:noFill/>
        </p:spPr>
        <p:txBody>
          <a:bodyPr wrap="square" rtlCol="0">
            <a:spAutoFit/>
          </a:bodyPr>
          <a:lstStyle/>
          <a:p>
            <a:pPr algn="ctr"/>
            <a:r>
              <a:rPr lang="fr-FR" dirty="0" err="1">
                <a:solidFill>
                  <a:prstClr val="black"/>
                </a:solidFill>
              </a:rPr>
              <a:t>Rashad</a:t>
            </a:r>
            <a:r>
              <a:rPr lang="fr-FR" dirty="0">
                <a:solidFill>
                  <a:prstClr val="black"/>
                </a:solidFill>
              </a:rPr>
              <a:t>  </a:t>
            </a:r>
            <a:r>
              <a:rPr lang="fr-FR" dirty="0" err="1">
                <a:solidFill>
                  <a:prstClr val="black"/>
                </a:solidFill>
              </a:rPr>
              <a:t>Alakbarov</a:t>
            </a:r>
            <a:r>
              <a:rPr lang="fr-FR" dirty="0">
                <a:solidFill>
                  <a:prstClr val="black"/>
                </a:solidFill>
              </a:rPr>
              <a:t> </a:t>
            </a:r>
            <a:r>
              <a:rPr lang="en-US" dirty="0">
                <a:solidFill>
                  <a:prstClr val="black"/>
                </a:solidFill>
              </a:rPr>
              <a:t>              </a:t>
            </a:r>
            <a:r>
              <a:rPr lang="en-US" dirty="0" smtClean="0">
                <a:solidFill>
                  <a:prstClr val="black"/>
                </a:solidFill>
              </a:rPr>
              <a:t> </a:t>
            </a:r>
            <a:r>
              <a:rPr lang="en-US" i="1" dirty="0" err="1" smtClean="0">
                <a:solidFill>
                  <a:prstClr val="black"/>
                </a:solidFill>
              </a:rPr>
              <a:t>Voir</a:t>
            </a:r>
            <a:r>
              <a:rPr lang="en-US" i="1" dirty="0" smtClean="0">
                <a:solidFill>
                  <a:prstClr val="black"/>
                </a:solidFill>
              </a:rPr>
              <a:t> </a:t>
            </a:r>
            <a:r>
              <a:rPr lang="en-US" i="1" dirty="0" err="1" smtClean="0">
                <a:solidFill>
                  <a:prstClr val="black"/>
                </a:solidFill>
              </a:rPr>
              <a:t>deux</a:t>
            </a:r>
            <a:r>
              <a:rPr lang="en-US" i="1" dirty="0" smtClean="0">
                <a:solidFill>
                  <a:prstClr val="black"/>
                </a:solidFill>
              </a:rPr>
              <a:t> </a:t>
            </a:r>
            <a:r>
              <a:rPr lang="en-US" i="1" dirty="0" err="1" smtClean="0">
                <a:solidFill>
                  <a:prstClr val="black"/>
                </a:solidFill>
              </a:rPr>
              <a:t>villes</a:t>
            </a:r>
            <a:r>
              <a:rPr lang="en-US" i="1" dirty="0" smtClean="0">
                <a:solidFill>
                  <a:prstClr val="black"/>
                </a:solidFill>
              </a:rPr>
              <a:t> </a:t>
            </a:r>
            <a:r>
              <a:rPr lang="en-US" i="1" dirty="0" err="1" smtClean="0">
                <a:solidFill>
                  <a:prstClr val="black"/>
                </a:solidFill>
              </a:rPr>
              <a:t>à</a:t>
            </a:r>
            <a:r>
              <a:rPr lang="en-US" i="1" dirty="0" smtClean="0">
                <a:solidFill>
                  <a:prstClr val="black"/>
                </a:solidFill>
              </a:rPr>
              <a:t> </a:t>
            </a:r>
            <a:r>
              <a:rPr lang="en-US" i="1" dirty="0" err="1" smtClean="0">
                <a:solidFill>
                  <a:prstClr val="black"/>
                </a:solidFill>
              </a:rPr>
              <a:t>partir</a:t>
            </a:r>
            <a:r>
              <a:rPr lang="en-US" i="1" dirty="0" smtClean="0">
                <a:solidFill>
                  <a:prstClr val="black"/>
                </a:solidFill>
              </a:rPr>
              <a:t> d’un </a:t>
            </a:r>
            <a:r>
              <a:rPr lang="en-US" i="1" dirty="0" err="1" smtClean="0">
                <a:solidFill>
                  <a:prstClr val="black"/>
                </a:solidFill>
              </a:rPr>
              <a:t>seul</a:t>
            </a:r>
            <a:r>
              <a:rPr lang="en-US" i="1" dirty="0" smtClean="0">
                <a:solidFill>
                  <a:prstClr val="black"/>
                </a:solidFill>
              </a:rPr>
              <a:t> point de </a:t>
            </a:r>
            <a:r>
              <a:rPr lang="en-US" i="1" dirty="0" err="1" smtClean="0">
                <a:solidFill>
                  <a:prstClr val="black"/>
                </a:solidFill>
              </a:rPr>
              <a:t>vue</a:t>
            </a:r>
            <a:endParaRPr lang="fr-FR" i="1" dirty="0">
              <a:solidFill>
                <a:prstClr val="black"/>
              </a:solidFill>
            </a:endParaRPr>
          </a:p>
        </p:txBody>
      </p:sp>
      <p:pic>
        <p:nvPicPr>
          <p:cNvPr id="5" name="Image 4" descr="Rashad Alakbarov - CRISIS HAHA - 2009 2.jpg"/>
          <p:cNvPicPr>
            <a:picLocks noChangeAspect="1"/>
          </p:cNvPicPr>
          <p:nvPr/>
        </p:nvPicPr>
        <p:blipFill>
          <a:blip r:embed="rId4" cstate="print"/>
          <a:stretch>
            <a:fillRect/>
          </a:stretch>
        </p:blipFill>
        <p:spPr>
          <a:xfrm>
            <a:off x="1703512" y="2420889"/>
            <a:ext cx="3810000" cy="2543175"/>
          </a:xfrm>
          <a:prstGeom prst="rect">
            <a:avLst/>
          </a:prstGeom>
        </p:spPr>
      </p:pic>
      <p:pic>
        <p:nvPicPr>
          <p:cNvPr id="6" name="Image 5" descr="Rashad Alakbarov Looking at two cities from one point of view.jpg"/>
          <p:cNvPicPr>
            <a:picLocks noChangeAspect="1"/>
          </p:cNvPicPr>
          <p:nvPr/>
        </p:nvPicPr>
        <p:blipFill>
          <a:blip r:embed="rId5" cstate="print"/>
          <a:stretch>
            <a:fillRect/>
          </a:stretch>
        </p:blipFill>
        <p:spPr>
          <a:xfrm>
            <a:off x="6096000" y="3933056"/>
            <a:ext cx="4331308" cy="2880320"/>
          </a:xfrm>
          <a:prstGeom prst="rect">
            <a:avLst/>
          </a:prstGeom>
        </p:spPr>
      </p:pic>
      <p:cxnSp>
        <p:nvCxnSpPr>
          <p:cNvPr id="8" name="Connecteur droit avec flèche 7"/>
          <p:cNvCxnSpPr/>
          <p:nvPr/>
        </p:nvCxnSpPr>
        <p:spPr>
          <a:xfrm flipV="1">
            <a:off x="6600056" y="3140968"/>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9696400" y="3356992"/>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6501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Image 1" descr="Cattelan Him.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959" y="260350"/>
            <a:ext cx="5462162" cy="422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Image 2" descr="Him_Cattelan_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3834" y="260349"/>
            <a:ext cx="6034447" cy="580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ZoneTexte 3"/>
          <p:cNvSpPr txBox="1">
            <a:spLocks noChangeArrowheads="1"/>
          </p:cNvSpPr>
          <p:nvPr/>
        </p:nvSpPr>
        <p:spPr bwMode="auto">
          <a:xfrm>
            <a:off x="604423" y="4584585"/>
            <a:ext cx="470323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a:r>
              <a:rPr lang="fr-FR" altLang="fr-FR" sz="1800" dirty="0">
                <a:solidFill>
                  <a:prstClr val="black"/>
                </a:solidFill>
              </a:rPr>
              <a:t>Maurizio </a:t>
            </a:r>
            <a:r>
              <a:rPr lang="fr-FR" altLang="fr-FR" sz="1800" dirty="0" err="1">
                <a:solidFill>
                  <a:prstClr val="black"/>
                </a:solidFill>
              </a:rPr>
              <a:t>Cattelan</a:t>
            </a:r>
            <a:r>
              <a:rPr lang="fr-FR" altLang="fr-FR" sz="1800" dirty="0">
                <a:solidFill>
                  <a:prstClr val="black"/>
                </a:solidFill>
              </a:rPr>
              <a:t>             </a:t>
            </a:r>
            <a:r>
              <a:rPr lang="fr-FR" altLang="fr-FR" sz="1800" dirty="0" smtClean="0">
                <a:solidFill>
                  <a:prstClr val="black"/>
                </a:solidFill>
              </a:rPr>
              <a:t>                                              </a:t>
            </a:r>
            <a:r>
              <a:rPr lang="fr-FR" altLang="fr-FR" sz="1800" i="1" dirty="0" smtClean="0">
                <a:solidFill>
                  <a:prstClr val="black"/>
                </a:solidFill>
              </a:rPr>
              <a:t>lui                                                                                </a:t>
            </a:r>
            <a:r>
              <a:rPr lang="fr-FR" altLang="fr-FR" sz="1800" dirty="0">
                <a:solidFill>
                  <a:prstClr val="black"/>
                </a:solidFill>
              </a:rPr>
              <a:t>2001                                      </a:t>
            </a:r>
            <a:r>
              <a:rPr lang="fr-FR" altLang="fr-FR" sz="1800" dirty="0" smtClean="0">
                <a:solidFill>
                  <a:prstClr val="black"/>
                </a:solidFill>
              </a:rPr>
              <a:t>                                     </a:t>
            </a:r>
            <a:r>
              <a:rPr lang="fr-FR" altLang="fr-FR" sz="1800" dirty="0">
                <a:solidFill>
                  <a:prstClr val="black"/>
                </a:solidFill>
              </a:rPr>
              <a:t>Résine de polyester, cire, </a:t>
            </a:r>
            <a:r>
              <a:rPr lang="fr-FR" altLang="fr-FR" sz="1800" dirty="0" smtClean="0">
                <a:solidFill>
                  <a:prstClr val="black"/>
                </a:solidFill>
              </a:rPr>
              <a:t>pigments,                                 </a:t>
            </a:r>
            <a:r>
              <a:rPr lang="fr-FR" altLang="fr-FR" sz="1800" dirty="0">
                <a:solidFill>
                  <a:prstClr val="black"/>
                </a:solidFill>
              </a:rPr>
              <a:t>cheveux humains et costume </a:t>
            </a:r>
          </a:p>
          <a:p>
            <a:pPr algn="ctr"/>
            <a:r>
              <a:rPr lang="fr-FR" altLang="fr-FR" sz="1800" dirty="0">
                <a:solidFill>
                  <a:prstClr val="black"/>
                </a:solidFill>
              </a:rPr>
              <a:t>101 X 41 X 53 cm </a:t>
            </a:r>
          </a:p>
          <a:p>
            <a:pPr algn="ctr"/>
            <a:endParaRPr lang="fr-FR" altLang="fr-FR" sz="1800" i="1" dirty="0">
              <a:solidFill>
                <a:prstClr val="black"/>
              </a:solidFill>
              <a:latin typeface="Calibri" pitchFamily="34" charset="0"/>
            </a:endParaRPr>
          </a:p>
        </p:txBody>
      </p:sp>
    </p:spTree>
    <p:extLst>
      <p:ext uri="{BB962C8B-B14F-4D97-AF65-F5344CB8AC3E}">
        <p14:creationId xmlns:p14="http://schemas.microsoft.com/office/powerpoint/2010/main" val="41237655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age 1" descr="Andres Serrano Immersions 1987 Photographi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800" y="188914"/>
            <a:ext cx="5746751"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Image 2" descr="SC_IMG_2313_inside_full_content_pm_v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9100" y="188914"/>
            <a:ext cx="2590800"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ZoneTexte 3"/>
          <p:cNvSpPr txBox="1">
            <a:spLocks noChangeArrowheads="1"/>
          </p:cNvSpPr>
          <p:nvPr/>
        </p:nvSpPr>
        <p:spPr bwMode="auto">
          <a:xfrm>
            <a:off x="5490795" y="5297141"/>
            <a:ext cx="432011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a:r>
              <a:rPr lang="fr-FR" altLang="fr-FR" sz="1800" dirty="0">
                <a:solidFill>
                  <a:prstClr val="black"/>
                </a:solidFill>
                <a:latin typeface="Calibri" pitchFamily="34" charset="0"/>
              </a:rPr>
              <a:t>Andres Serrano                             </a:t>
            </a:r>
            <a:r>
              <a:rPr lang="fr-FR" altLang="fr-FR" sz="1800" dirty="0" smtClean="0">
                <a:solidFill>
                  <a:prstClr val="black"/>
                </a:solidFill>
                <a:latin typeface="Calibri" pitchFamily="34" charset="0"/>
              </a:rPr>
              <a:t>                       </a:t>
            </a:r>
            <a:r>
              <a:rPr lang="fr-FR" altLang="fr-FR" sz="1800" i="1" dirty="0">
                <a:solidFill>
                  <a:prstClr val="black"/>
                </a:solidFill>
                <a:latin typeface="Calibri" pitchFamily="34" charset="0"/>
              </a:rPr>
              <a:t>Immersion </a:t>
            </a:r>
            <a:r>
              <a:rPr lang="fr-FR" altLang="fr-FR" sz="1800" i="1" dirty="0" smtClean="0">
                <a:solidFill>
                  <a:prstClr val="black"/>
                </a:solidFill>
                <a:latin typeface="Calibri" pitchFamily="34" charset="0"/>
              </a:rPr>
              <a:t>                                                                 (</a:t>
            </a:r>
            <a:r>
              <a:rPr lang="fr-FR" altLang="fr-FR" sz="1800" i="1" dirty="0" err="1">
                <a:solidFill>
                  <a:prstClr val="black"/>
                </a:solidFill>
                <a:latin typeface="Calibri" pitchFamily="34" charset="0"/>
              </a:rPr>
              <a:t>Piss</a:t>
            </a:r>
            <a:r>
              <a:rPr lang="fr-FR" altLang="fr-FR" sz="1800" i="1" dirty="0">
                <a:solidFill>
                  <a:prstClr val="black"/>
                </a:solidFill>
                <a:latin typeface="Calibri" pitchFamily="34" charset="0"/>
              </a:rPr>
              <a:t> Christ</a:t>
            </a:r>
            <a:r>
              <a:rPr lang="fr-FR" altLang="fr-FR" sz="1800" i="1" dirty="0" smtClean="0">
                <a:solidFill>
                  <a:prstClr val="black"/>
                </a:solidFill>
                <a:latin typeface="Calibri" pitchFamily="34" charset="0"/>
              </a:rPr>
              <a:t>)                                                  </a:t>
            </a:r>
            <a:r>
              <a:rPr lang="fr-FR" altLang="fr-FR" sz="1800" dirty="0">
                <a:solidFill>
                  <a:prstClr val="black"/>
                </a:solidFill>
                <a:latin typeface="Calibri" pitchFamily="34" charset="0"/>
              </a:rPr>
              <a:t>Photographie                              </a:t>
            </a:r>
            <a:r>
              <a:rPr lang="fr-FR" altLang="fr-FR" sz="1800" dirty="0" smtClean="0">
                <a:solidFill>
                  <a:prstClr val="black"/>
                </a:solidFill>
                <a:latin typeface="Calibri" pitchFamily="34" charset="0"/>
              </a:rPr>
              <a:t>                               </a:t>
            </a:r>
            <a:r>
              <a:rPr lang="fr-FR" altLang="fr-FR" sz="1800" dirty="0">
                <a:solidFill>
                  <a:prstClr val="black"/>
                </a:solidFill>
                <a:latin typeface="Calibri" pitchFamily="34" charset="0"/>
              </a:rPr>
              <a:t>1987</a:t>
            </a:r>
          </a:p>
        </p:txBody>
      </p:sp>
      <p:cxnSp>
        <p:nvCxnSpPr>
          <p:cNvPr id="6" name="Connecteur droit avec flèche 5"/>
          <p:cNvCxnSpPr/>
          <p:nvPr/>
        </p:nvCxnSpPr>
        <p:spPr>
          <a:xfrm flipH="1">
            <a:off x="6528858" y="5745705"/>
            <a:ext cx="48048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9158" name="Image 6" descr="vlcsnap-2014-09-06-19h00m31s244.png"/>
          <p:cNvPicPr>
            <a:picLocks noChangeAspect="1"/>
          </p:cNvPicPr>
          <p:nvPr/>
        </p:nvPicPr>
        <p:blipFill>
          <a:blip r:embed="rId4" cstate="print">
            <a:extLst>
              <a:ext uri="{28A0092B-C50C-407E-A947-70E740481C1C}">
                <a14:useLocalDpi xmlns:a14="http://schemas.microsoft.com/office/drawing/2010/main" val="0"/>
              </a:ext>
            </a:extLst>
          </a:blip>
          <a:srcRect r="19321"/>
          <a:stretch>
            <a:fillRect/>
          </a:stretch>
        </p:blipFill>
        <p:spPr bwMode="auto">
          <a:xfrm>
            <a:off x="8208434" y="3284539"/>
            <a:ext cx="355176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7975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1026"/>
          <p:cNvSpPr txBox="1">
            <a:spLocks noChangeArrowheads="1"/>
          </p:cNvSpPr>
          <p:nvPr/>
        </p:nvSpPr>
        <p:spPr bwMode="auto">
          <a:xfrm>
            <a:off x="6884019" y="4411160"/>
            <a:ext cx="4038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dirty="0">
                <a:solidFill>
                  <a:prstClr val="black"/>
                </a:solidFill>
              </a:rPr>
              <a:t>Giovanni </a:t>
            </a:r>
            <a:r>
              <a:rPr lang="fr-FR" altLang="fr-FR" dirty="0" smtClean="0">
                <a:solidFill>
                  <a:prstClr val="black"/>
                </a:solidFill>
              </a:rPr>
              <a:t>Anselmo                                          </a:t>
            </a:r>
            <a:r>
              <a:rPr lang="fr-FR" altLang="fr-FR" i="1" dirty="0">
                <a:solidFill>
                  <a:prstClr val="black"/>
                </a:solidFill>
              </a:rPr>
              <a:t>Sans titre (Structure qui mange)</a:t>
            </a:r>
            <a:r>
              <a:rPr lang="fr-FR" altLang="fr-FR" dirty="0">
                <a:solidFill>
                  <a:prstClr val="black"/>
                </a:solidFill>
              </a:rPr>
              <a:t>                                                 1968                                                      Granit, laitue et fil de cuivre  </a:t>
            </a:r>
            <a:r>
              <a:rPr lang="fr-FR" altLang="fr-FR" dirty="0" smtClean="0">
                <a:solidFill>
                  <a:prstClr val="black"/>
                </a:solidFill>
              </a:rPr>
              <a:t>                         </a:t>
            </a:r>
            <a:r>
              <a:rPr lang="fr-FR" altLang="fr-FR" dirty="0">
                <a:solidFill>
                  <a:prstClr val="black"/>
                </a:solidFill>
              </a:rPr>
              <a:t>90cm                                </a:t>
            </a:r>
            <a:r>
              <a:rPr lang="fr-FR" altLang="fr-FR" dirty="0" smtClean="0">
                <a:solidFill>
                  <a:prstClr val="black"/>
                </a:solidFill>
              </a:rPr>
              <a:t>                        </a:t>
            </a:r>
            <a:r>
              <a:rPr lang="fr-FR" altLang="fr-FR" dirty="0">
                <a:solidFill>
                  <a:prstClr val="black"/>
                </a:solidFill>
              </a:rPr>
              <a:t>MNAM, Paris</a:t>
            </a:r>
          </a:p>
        </p:txBody>
      </p:sp>
      <p:pic>
        <p:nvPicPr>
          <p:cNvPr id="177155" name="Picture 1027" descr="C:\Documents and Settings\Virginie SAVOYE\Mes documents\Mes images\TRAVAIL\Arte povera\ANSELMO Giovanni, Sans titre, 1968, Granit, laitue et fil de cuivre, 90cm, MNAM, Par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8419" y="252761"/>
            <a:ext cx="41656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3060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26" descr="C:\Documents and Settings\Virginie SAVOYE\Mes documents\Mes images\TRAVAIL\Arte povera\PISTOLETTO Michelangelo, 1mètre cube d'infini, 1965, MNAM, Par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468" y="228600"/>
            <a:ext cx="8183033"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1027"/>
          <p:cNvSpPr>
            <a:spLocks noChangeArrowheads="1"/>
          </p:cNvSpPr>
          <p:nvPr/>
        </p:nvSpPr>
        <p:spPr bwMode="auto">
          <a:xfrm>
            <a:off x="8428568" y="4708525"/>
            <a:ext cx="38650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dirty="0">
                <a:solidFill>
                  <a:prstClr val="black"/>
                </a:solidFill>
              </a:rPr>
              <a:t>Michelangelo </a:t>
            </a:r>
            <a:r>
              <a:rPr lang="fr-FR" altLang="fr-FR" dirty="0" err="1">
                <a:solidFill>
                  <a:prstClr val="black"/>
                </a:solidFill>
              </a:rPr>
              <a:t>Pistoletto</a:t>
            </a:r>
            <a:r>
              <a:rPr lang="fr-FR" altLang="fr-FR" dirty="0">
                <a:solidFill>
                  <a:prstClr val="black"/>
                </a:solidFill>
              </a:rPr>
              <a:t>         </a:t>
            </a:r>
            <a:r>
              <a:rPr lang="fr-FR" altLang="fr-FR" dirty="0" smtClean="0">
                <a:solidFill>
                  <a:prstClr val="black"/>
                </a:solidFill>
              </a:rPr>
              <a:t>                           </a:t>
            </a:r>
            <a:r>
              <a:rPr lang="fr-FR" altLang="fr-FR" i="1" dirty="0">
                <a:solidFill>
                  <a:prstClr val="black"/>
                </a:solidFill>
              </a:rPr>
              <a:t>Un mètre cube d'infini            </a:t>
            </a:r>
            <a:r>
              <a:rPr lang="fr-FR" altLang="fr-FR" i="1" dirty="0" smtClean="0">
                <a:solidFill>
                  <a:prstClr val="black"/>
                </a:solidFill>
              </a:rPr>
              <a:t>                    </a:t>
            </a:r>
            <a:r>
              <a:rPr lang="fr-FR" altLang="fr-FR" dirty="0" smtClean="0">
                <a:solidFill>
                  <a:prstClr val="black"/>
                </a:solidFill>
              </a:rPr>
              <a:t> </a:t>
            </a:r>
            <a:r>
              <a:rPr lang="fr-FR" altLang="fr-FR" dirty="0">
                <a:solidFill>
                  <a:prstClr val="black"/>
                </a:solidFill>
              </a:rPr>
              <a:t>1965                </a:t>
            </a:r>
            <a:r>
              <a:rPr lang="fr-FR" altLang="fr-FR" dirty="0" smtClean="0">
                <a:solidFill>
                  <a:prstClr val="black"/>
                </a:solidFill>
              </a:rPr>
              <a:t>                                              </a:t>
            </a:r>
            <a:r>
              <a:rPr lang="fr-FR" altLang="fr-FR" dirty="0" err="1">
                <a:solidFill>
                  <a:prstClr val="black"/>
                </a:solidFill>
              </a:rPr>
              <a:t>Mnam</a:t>
            </a:r>
            <a:r>
              <a:rPr lang="fr-FR" altLang="fr-FR" dirty="0">
                <a:solidFill>
                  <a:prstClr val="black"/>
                </a:solidFill>
              </a:rPr>
              <a:t>, Paris</a:t>
            </a:r>
          </a:p>
        </p:txBody>
      </p:sp>
    </p:spTree>
    <p:extLst>
      <p:ext uri="{BB962C8B-B14F-4D97-AF65-F5344CB8AC3E}">
        <p14:creationId xmlns:p14="http://schemas.microsoft.com/office/powerpoint/2010/main" val="34746862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790093" y="1742163"/>
            <a:ext cx="6682153" cy="1200329"/>
          </a:xfrm>
          <a:prstGeom prst="rect">
            <a:avLst/>
          </a:prstGeom>
          <a:noFill/>
        </p:spPr>
        <p:txBody>
          <a:bodyPr wrap="square" rtlCol="0">
            <a:spAutoFit/>
          </a:bodyPr>
          <a:lstStyle/>
          <a:p>
            <a:pPr algn="ctr"/>
            <a:r>
              <a:rPr lang="fr-FR" sz="7200" b="1" dirty="0" smtClean="0">
                <a:solidFill>
                  <a:srgbClr val="C00000"/>
                </a:solidFill>
              </a:rPr>
              <a:t>Jeu</a:t>
            </a:r>
            <a:endParaRPr lang="fr-FR" sz="7200" b="1" dirty="0">
              <a:solidFill>
                <a:srgbClr val="C00000"/>
              </a:solidFill>
            </a:endParaRPr>
          </a:p>
        </p:txBody>
      </p:sp>
    </p:spTree>
    <p:extLst>
      <p:ext uri="{BB962C8B-B14F-4D97-AF65-F5344CB8AC3E}">
        <p14:creationId xmlns:p14="http://schemas.microsoft.com/office/powerpoint/2010/main" val="23427227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tokyo6_thumbnail.jpg"/>
          <p:cNvPicPr>
            <a:picLocks noChangeAspect="1"/>
          </p:cNvPicPr>
          <p:nvPr/>
        </p:nvPicPr>
        <p:blipFill>
          <a:blip r:embed="rId2" cstate="print"/>
          <a:srcRect l="14173" b="17734"/>
          <a:stretch>
            <a:fillRect/>
          </a:stretch>
        </p:blipFill>
        <p:spPr>
          <a:xfrm>
            <a:off x="1265937" y="1034069"/>
            <a:ext cx="5334156" cy="5107752"/>
          </a:xfrm>
          <a:prstGeom prst="rect">
            <a:avLst/>
          </a:prstGeom>
        </p:spPr>
      </p:pic>
      <p:sp>
        <p:nvSpPr>
          <p:cNvPr id="2" name="ZoneTexte 1"/>
          <p:cNvSpPr txBox="1"/>
          <p:nvPr/>
        </p:nvSpPr>
        <p:spPr>
          <a:xfrm>
            <a:off x="6881447" y="4196862"/>
            <a:ext cx="5158153" cy="1200329"/>
          </a:xfrm>
          <a:prstGeom prst="rect">
            <a:avLst/>
          </a:prstGeom>
          <a:noFill/>
        </p:spPr>
        <p:txBody>
          <a:bodyPr wrap="square" rtlCol="0">
            <a:spAutoFit/>
          </a:bodyPr>
          <a:lstStyle/>
          <a:p>
            <a:r>
              <a:rPr lang="fr-FR" sz="2400" b="1" dirty="0" smtClean="0">
                <a:solidFill>
                  <a:srgbClr val="C00000"/>
                </a:solidFill>
              </a:rPr>
              <a:t>Un musée a exposé cette boîte noire.</a:t>
            </a:r>
          </a:p>
          <a:p>
            <a:r>
              <a:rPr lang="fr-FR" sz="2400" b="1" dirty="0" smtClean="0">
                <a:solidFill>
                  <a:srgbClr val="C00000"/>
                </a:solidFill>
              </a:rPr>
              <a:t>Qu’y avait-il dedans ?</a:t>
            </a:r>
          </a:p>
          <a:p>
            <a:r>
              <a:rPr lang="fr-FR" sz="2400" b="1" dirty="0" smtClean="0">
                <a:solidFill>
                  <a:srgbClr val="C00000"/>
                </a:solidFill>
              </a:rPr>
              <a:t>Un objet …. Une idée…. ?</a:t>
            </a:r>
            <a:endParaRPr lang="fr-FR" sz="2400" b="1" dirty="0">
              <a:solidFill>
                <a:srgbClr val="C00000"/>
              </a:solidFill>
            </a:endParaRPr>
          </a:p>
        </p:txBody>
      </p:sp>
      <p:cxnSp>
        <p:nvCxnSpPr>
          <p:cNvPr id="7" name="Connecteur droit avec flèche 6"/>
          <p:cNvCxnSpPr/>
          <p:nvPr/>
        </p:nvCxnSpPr>
        <p:spPr>
          <a:xfrm flipH="1">
            <a:off x="2461846" y="4489938"/>
            <a:ext cx="4337539" cy="53792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213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Virginie SAVOYE\Mes documents\Mes images\TRAVAIL\Pub\Img04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633" y="3059988"/>
            <a:ext cx="2274277" cy="30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5931876" y="5040421"/>
            <a:ext cx="32004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fr-FR" altLang="fr-FR" sz="1800" dirty="0">
                <a:latin typeface="+mn-lt"/>
              </a:rPr>
              <a:t>René </a:t>
            </a:r>
            <a:r>
              <a:rPr lang="fr-FR" altLang="fr-FR" sz="1800" dirty="0" smtClean="0">
                <a:latin typeface="+mn-lt"/>
              </a:rPr>
              <a:t>Magritte                               </a:t>
            </a:r>
            <a:r>
              <a:rPr lang="fr-FR" altLang="fr-FR" sz="1800" i="1" dirty="0">
                <a:latin typeface="+mn-lt"/>
              </a:rPr>
              <a:t>Ceci n'est pas une pipe</a:t>
            </a:r>
            <a:r>
              <a:rPr lang="fr-FR" altLang="fr-FR" sz="1800" dirty="0">
                <a:latin typeface="+mn-lt"/>
              </a:rPr>
              <a:t>  </a:t>
            </a:r>
            <a:r>
              <a:rPr lang="fr-FR" altLang="fr-FR" sz="1800" dirty="0" smtClean="0">
                <a:latin typeface="+mn-lt"/>
              </a:rPr>
              <a:t>                          </a:t>
            </a:r>
            <a:r>
              <a:rPr lang="fr-FR" altLang="fr-FR" sz="1800" dirty="0">
                <a:latin typeface="+mn-lt"/>
              </a:rPr>
              <a:t>ou  </a:t>
            </a:r>
            <a:r>
              <a:rPr lang="fr-FR" altLang="fr-FR" sz="1800" i="1" dirty="0">
                <a:latin typeface="+mn-lt"/>
              </a:rPr>
              <a:t>La trahison des images</a:t>
            </a:r>
            <a:r>
              <a:rPr lang="fr-FR" altLang="fr-FR" sz="1800" dirty="0">
                <a:latin typeface="+mn-lt"/>
              </a:rPr>
              <a:t> </a:t>
            </a:r>
            <a:r>
              <a:rPr lang="fr-FR" altLang="fr-FR" sz="1800" dirty="0" smtClean="0">
                <a:latin typeface="+mn-lt"/>
              </a:rPr>
              <a:t>                   1929                                              </a:t>
            </a:r>
            <a:r>
              <a:rPr lang="fr-FR" altLang="fr-FR" sz="1800" dirty="0">
                <a:latin typeface="+mn-lt"/>
              </a:rPr>
              <a:t>Huile sur toile                  </a:t>
            </a:r>
            <a:r>
              <a:rPr lang="fr-FR" altLang="fr-FR" sz="1800" dirty="0" smtClean="0">
                <a:latin typeface="+mn-lt"/>
              </a:rPr>
              <a:t>                      </a:t>
            </a:r>
            <a:r>
              <a:rPr lang="fr-FR" altLang="fr-FR" sz="1800" dirty="0">
                <a:latin typeface="+mn-lt"/>
              </a:rPr>
              <a:t>Los Angeles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7179" y="142735"/>
            <a:ext cx="6769793" cy="4734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72744" y="1880315"/>
            <a:ext cx="7418231" cy="707886"/>
          </a:xfrm>
          <a:prstGeom prst="rect">
            <a:avLst/>
          </a:prstGeom>
          <a:noFill/>
        </p:spPr>
        <p:txBody>
          <a:bodyPr wrap="square" rtlCol="0">
            <a:spAutoFit/>
          </a:bodyPr>
          <a:lstStyle/>
          <a:p>
            <a:pPr algn="ctr"/>
            <a:r>
              <a:rPr lang="fr-FR" sz="4000" b="1" dirty="0" smtClean="0">
                <a:solidFill>
                  <a:srgbClr val="C00000"/>
                </a:solidFill>
              </a:rPr>
              <a:t>Vous pouvez toujours chercher !</a:t>
            </a:r>
            <a:endParaRPr lang="fr-FR" sz="4000" b="1" dirty="0">
              <a:solidFill>
                <a:srgbClr val="C00000"/>
              </a:solidFill>
            </a:endParaRPr>
          </a:p>
        </p:txBody>
      </p:sp>
    </p:spTree>
    <p:extLst>
      <p:ext uri="{BB962C8B-B14F-4D97-AF65-F5344CB8AC3E}">
        <p14:creationId xmlns:p14="http://schemas.microsoft.com/office/powerpoint/2010/main" val="41375666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129565" y="2240924"/>
            <a:ext cx="7581453" cy="646331"/>
          </a:xfrm>
          <a:prstGeom prst="rect">
            <a:avLst/>
          </a:prstGeom>
          <a:noFill/>
        </p:spPr>
        <p:txBody>
          <a:bodyPr wrap="square" rtlCol="0">
            <a:spAutoFit/>
          </a:bodyPr>
          <a:lstStyle/>
          <a:p>
            <a:r>
              <a:rPr lang="fr-FR" sz="3600" b="1" dirty="0" smtClean="0">
                <a:solidFill>
                  <a:srgbClr val="C00000"/>
                </a:solidFill>
              </a:rPr>
              <a:t>Je parie que vous ne trouverez pas</a:t>
            </a:r>
            <a:endParaRPr lang="fr-FR" sz="3600" b="1" dirty="0">
              <a:solidFill>
                <a:srgbClr val="C00000"/>
              </a:solidFill>
            </a:endParaRPr>
          </a:p>
        </p:txBody>
      </p:sp>
    </p:spTree>
    <p:extLst>
      <p:ext uri="{BB962C8B-B14F-4D97-AF65-F5344CB8AC3E}">
        <p14:creationId xmlns:p14="http://schemas.microsoft.com/office/powerpoint/2010/main" val="23755534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181082" y="2047741"/>
            <a:ext cx="6104586" cy="646331"/>
          </a:xfrm>
          <a:prstGeom prst="rect">
            <a:avLst/>
          </a:prstGeom>
          <a:noFill/>
        </p:spPr>
        <p:txBody>
          <a:bodyPr wrap="square" rtlCol="0">
            <a:spAutoFit/>
          </a:bodyPr>
          <a:lstStyle/>
          <a:p>
            <a:pPr algn="ctr"/>
            <a:r>
              <a:rPr lang="fr-FR" sz="3600" b="1" dirty="0" smtClean="0">
                <a:solidFill>
                  <a:srgbClr val="C00000"/>
                </a:solidFill>
              </a:rPr>
              <a:t>Pas facile, hein ?</a:t>
            </a:r>
            <a:endParaRPr lang="fr-FR" sz="3600" b="1" dirty="0">
              <a:solidFill>
                <a:srgbClr val="C00000"/>
              </a:solidFill>
            </a:endParaRPr>
          </a:p>
        </p:txBody>
      </p:sp>
    </p:spTree>
    <p:extLst>
      <p:ext uri="{BB962C8B-B14F-4D97-AF65-F5344CB8AC3E}">
        <p14:creationId xmlns:p14="http://schemas.microsoft.com/office/powerpoint/2010/main" val="24850132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 1" descr="Boetti Lampe annuelle 1966.jpg"/>
          <p:cNvPicPr>
            <a:picLocks noChangeAspect="1"/>
          </p:cNvPicPr>
          <p:nvPr/>
        </p:nvPicPr>
        <p:blipFill>
          <a:blip r:embed="rId2" cstate="print"/>
          <a:srcRect/>
          <a:stretch>
            <a:fillRect/>
          </a:stretch>
        </p:blipFill>
        <p:spPr bwMode="auto">
          <a:xfrm>
            <a:off x="8688288" y="332657"/>
            <a:ext cx="2880320" cy="2733683"/>
          </a:xfrm>
          <a:prstGeom prst="rect">
            <a:avLst/>
          </a:prstGeom>
          <a:noFill/>
          <a:ln w="9525">
            <a:noFill/>
            <a:miter lim="800000"/>
            <a:headEnd/>
            <a:tailEnd/>
          </a:ln>
        </p:spPr>
      </p:pic>
      <p:sp>
        <p:nvSpPr>
          <p:cNvPr id="16387" name="ZoneTexte 2"/>
          <p:cNvSpPr txBox="1">
            <a:spLocks noChangeArrowheads="1"/>
          </p:cNvSpPr>
          <p:nvPr/>
        </p:nvSpPr>
        <p:spPr bwMode="auto">
          <a:xfrm>
            <a:off x="7631509" y="3212976"/>
            <a:ext cx="4993216" cy="1200329"/>
          </a:xfrm>
          <a:prstGeom prst="rect">
            <a:avLst/>
          </a:prstGeom>
          <a:noFill/>
          <a:ln w="9525">
            <a:noFill/>
            <a:miter lim="800000"/>
            <a:headEnd/>
            <a:tailEnd/>
          </a:ln>
        </p:spPr>
        <p:txBody>
          <a:bodyPr>
            <a:spAutoFit/>
          </a:bodyPr>
          <a:lstStyle/>
          <a:p>
            <a:pPr algn="ctr"/>
            <a:r>
              <a:rPr lang="fr-FR" dirty="0">
                <a:solidFill>
                  <a:prstClr val="black"/>
                </a:solidFill>
              </a:rPr>
              <a:t>Alighiero e </a:t>
            </a:r>
            <a:r>
              <a:rPr lang="fr-FR" dirty="0" err="1">
                <a:solidFill>
                  <a:prstClr val="black"/>
                </a:solidFill>
              </a:rPr>
              <a:t>Boetti</a:t>
            </a:r>
            <a:r>
              <a:rPr lang="fr-FR" dirty="0">
                <a:solidFill>
                  <a:prstClr val="black"/>
                </a:solidFill>
              </a:rPr>
              <a:t>         </a:t>
            </a:r>
            <a:r>
              <a:rPr lang="fr-FR" dirty="0" smtClean="0">
                <a:solidFill>
                  <a:prstClr val="black"/>
                </a:solidFill>
              </a:rPr>
              <a:t>                                           </a:t>
            </a:r>
            <a:r>
              <a:rPr lang="fr-FR" i="1" dirty="0">
                <a:solidFill>
                  <a:prstClr val="black"/>
                </a:solidFill>
              </a:rPr>
              <a:t>Ampoule annuelle                            </a:t>
            </a:r>
            <a:r>
              <a:rPr lang="fr-FR" i="1" dirty="0" smtClean="0">
                <a:solidFill>
                  <a:prstClr val="black"/>
                </a:solidFill>
              </a:rPr>
              <a:t>                                </a:t>
            </a:r>
            <a:r>
              <a:rPr lang="fr-FR" dirty="0">
                <a:solidFill>
                  <a:prstClr val="black"/>
                </a:solidFill>
              </a:rPr>
              <a:t>1966                                            </a:t>
            </a:r>
            <a:r>
              <a:rPr lang="fr-FR" dirty="0" smtClean="0">
                <a:solidFill>
                  <a:prstClr val="black"/>
                </a:solidFill>
              </a:rPr>
              <a:t>                              </a:t>
            </a:r>
            <a:r>
              <a:rPr lang="fr-FR" dirty="0">
                <a:solidFill>
                  <a:prstClr val="black"/>
                </a:solidFill>
              </a:rPr>
              <a:t>Ampoule et boîte </a:t>
            </a:r>
          </a:p>
        </p:txBody>
      </p:sp>
      <p:pic>
        <p:nvPicPr>
          <p:cNvPr id="4" name="Image 3" descr="tokyo6_thumbnail.jpg"/>
          <p:cNvPicPr>
            <a:picLocks noChangeAspect="1"/>
          </p:cNvPicPr>
          <p:nvPr/>
        </p:nvPicPr>
        <p:blipFill>
          <a:blip r:embed="rId3" cstate="print"/>
          <a:srcRect l="14173" b="17734"/>
          <a:stretch>
            <a:fillRect/>
          </a:stretch>
        </p:blipFill>
        <p:spPr>
          <a:xfrm>
            <a:off x="1333498" y="845296"/>
            <a:ext cx="5909513" cy="5658689"/>
          </a:xfrm>
          <a:prstGeom prst="rect">
            <a:avLst/>
          </a:prstGeom>
        </p:spPr>
      </p:pic>
      <p:sp>
        <p:nvSpPr>
          <p:cNvPr id="5" name="ZoneTexte 4"/>
          <p:cNvSpPr txBox="1"/>
          <p:nvPr/>
        </p:nvSpPr>
        <p:spPr>
          <a:xfrm>
            <a:off x="7219639" y="5168916"/>
            <a:ext cx="3456384" cy="646331"/>
          </a:xfrm>
          <a:prstGeom prst="rect">
            <a:avLst/>
          </a:prstGeom>
          <a:noFill/>
        </p:spPr>
        <p:txBody>
          <a:bodyPr wrap="square" rtlCol="0">
            <a:spAutoFit/>
          </a:bodyPr>
          <a:lstStyle/>
          <a:p>
            <a:pPr algn="ctr"/>
            <a:r>
              <a:rPr lang="fr-FR" dirty="0" smtClean="0">
                <a:solidFill>
                  <a:prstClr val="black"/>
                </a:solidFill>
              </a:rPr>
              <a:t>Alighiero e Boetti</a:t>
            </a:r>
          </a:p>
          <a:p>
            <a:pPr algn="ctr"/>
            <a:r>
              <a:rPr lang="fr-FR" dirty="0" smtClean="0">
                <a:solidFill>
                  <a:prstClr val="black"/>
                </a:solidFill>
              </a:rPr>
              <a:t>Fernando Ortega</a:t>
            </a:r>
            <a:endParaRPr lang="fr-FR" dirty="0">
              <a:solidFill>
                <a:prstClr val="black"/>
              </a:solidFill>
            </a:endParaRPr>
          </a:p>
        </p:txBody>
      </p:sp>
      <p:cxnSp>
        <p:nvCxnSpPr>
          <p:cNvPr id="7" name="Connecteur droit avec flèche 6"/>
          <p:cNvCxnSpPr/>
          <p:nvPr/>
        </p:nvCxnSpPr>
        <p:spPr>
          <a:xfrm flipV="1">
            <a:off x="11238136" y="3284984"/>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H="1">
            <a:off x="7536160" y="5517232"/>
            <a:ext cx="48005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2181237" y="219045"/>
            <a:ext cx="4214034" cy="523220"/>
          </a:xfrm>
          <a:prstGeom prst="rect">
            <a:avLst/>
          </a:prstGeom>
          <a:noFill/>
        </p:spPr>
        <p:txBody>
          <a:bodyPr wrap="square" rtlCol="0">
            <a:spAutoFit/>
          </a:bodyPr>
          <a:lstStyle/>
          <a:p>
            <a:r>
              <a:rPr lang="fr-FR" sz="2800" b="1" dirty="0" smtClean="0">
                <a:solidFill>
                  <a:srgbClr val="C00000"/>
                </a:solidFill>
              </a:rPr>
              <a:t>Une ampoule électrique !</a:t>
            </a:r>
            <a:endParaRPr lang="fr-FR" sz="2800" b="1" dirty="0">
              <a:solidFill>
                <a:srgbClr val="C00000"/>
              </a:solidFill>
            </a:endParaRPr>
          </a:p>
        </p:txBody>
      </p:sp>
    </p:spTree>
    <p:extLst>
      <p:ext uri="{BB962C8B-B14F-4D97-AF65-F5344CB8AC3E}">
        <p14:creationId xmlns:p14="http://schemas.microsoft.com/office/powerpoint/2010/main" val="23133484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58006"/>
            <a:ext cx="12191999" cy="2568101"/>
          </a:xfrm>
          <a:prstGeom prst="rect">
            <a:avLst/>
          </a:prstGeom>
        </p:spPr>
      </p:pic>
      <p:sp>
        <p:nvSpPr>
          <p:cNvPr id="2" name="ZoneTexte 1"/>
          <p:cNvSpPr txBox="1"/>
          <p:nvPr/>
        </p:nvSpPr>
        <p:spPr>
          <a:xfrm>
            <a:off x="2801242" y="1774194"/>
            <a:ext cx="6601522" cy="1107996"/>
          </a:xfrm>
          <a:prstGeom prst="rect">
            <a:avLst/>
          </a:prstGeom>
          <a:noFill/>
        </p:spPr>
        <p:txBody>
          <a:bodyPr wrap="square" rtlCol="0">
            <a:spAutoFit/>
          </a:bodyPr>
          <a:lstStyle/>
          <a:p>
            <a:pPr algn="ctr"/>
            <a:r>
              <a:rPr lang="fr-FR" sz="6600" b="1" dirty="0" smtClean="0">
                <a:solidFill>
                  <a:srgbClr val="C00000"/>
                </a:solidFill>
              </a:rPr>
              <a:t>Nature/Culture</a:t>
            </a:r>
            <a:endParaRPr lang="fr-FR" sz="6600" b="1" dirty="0">
              <a:solidFill>
                <a:srgbClr val="C00000"/>
              </a:solidFill>
            </a:endParaRPr>
          </a:p>
        </p:txBody>
      </p:sp>
    </p:spTree>
    <p:extLst>
      <p:ext uri="{BB962C8B-B14F-4D97-AF65-F5344CB8AC3E}">
        <p14:creationId xmlns:p14="http://schemas.microsoft.com/office/powerpoint/2010/main" val="19450519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BEUYS Joseph, Coyote-I like America &amp; America likes me, Performance New York, 1974.jpg"/>
          <p:cNvPicPr>
            <a:picLocks noChangeAspect="1"/>
          </p:cNvPicPr>
          <p:nvPr/>
        </p:nvPicPr>
        <p:blipFill>
          <a:blip r:embed="rId2" cstate="print"/>
          <a:stretch>
            <a:fillRect/>
          </a:stretch>
        </p:blipFill>
        <p:spPr>
          <a:xfrm>
            <a:off x="8382646" y="138792"/>
            <a:ext cx="3526395" cy="1890728"/>
          </a:xfrm>
          <a:prstGeom prst="rect">
            <a:avLst/>
          </a:prstGeom>
        </p:spPr>
      </p:pic>
      <p:sp>
        <p:nvSpPr>
          <p:cNvPr id="3" name="ZoneTexte 2"/>
          <p:cNvSpPr txBox="1"/>
          <p:nvPr/>
        </p:nvSpPr>
        <p:spPr>
          <a:xfrm>
            <a:off x="2581803" y="5813600"/>
            <a:ext cx="5404374" cy="923330"/>
          </a:xfrm>
          <a:prstGeom prst="rect">
            <a:avLst/>
          </a:prstGeom>
          <a:noFill/>
        </p:spPr>
        <p:txBody>
          <a:bodyPr wrap="square" rtlCol="0">
            <a:spAutoFit/>
          </a:bodyPr>
          <a:lstStyle/>
          <a:p>
            <a:pPr algn="ctr"/>
            <a:r>
              <a:rPr lang="en-US" dirty="0" smtClean="0">
                <a:cs typeface="Times New Roman" pitchFamily="18" charset="0"/>
              </a:rPr>
              <a:t>Joseph Beuys                                                                                                                                                                                       </a:t>
            </a:r>
            <a:r>
              <a:rPr lang="en-US" i="1" dirty="0" smtClean="0">
                <a:cs typeface="Times New Roman" pitchFamily="18" charset="0"/>
              </a:rPr>
              <a:t>Coyote. I like America and America likes me</a:t>
            </a:r>
            <a:endParaRPr lang="en-US" dirty="0" smtClean="0">
              <a:cs typeface="Times New Roman" pitchFamily="18" charset="0"/>
            </a:endParaRPr>
          </a:p>
          <a:p>
            <a:pPr algn="ctr"/>
            <a:r>
              <a:rPr lang="en-US" dirty="0" smtClean="0">
                <a:cs typeface="Times New Roman" pitchFamily="18" charset="0"/>
              </a:rPr>
              <a:t> Performance, New York, 1974</a:t>
            </a:r>
            <a:endParaRPr lang="fr-FR" dirty="0">
              <a:cs typeface="Times New Roman" pitchFamily="18" charset="0"/>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409" y="1955140"/>
            <a:ext cx="5470667" cy="373221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645" y="2157112"/>
            <a:ext cx="3526395" cy="2056475"/>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917" y="138792"/>
            <a:ext cx="2173825" cy="1489070"/>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0853" y="138792"/>
            <a:ext cx="2286000" cy="3108960"/>
          </a:xfrm>
          <a:prstGeom prst="rect">
            <a:avLst/>
          </a:prstGeom>
        </p:spPr>
      </p:pic>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9270" y="138792"/>
            <a:ext cx="1954720" cy="1477959"/>
          </a:xfrm>
          <a:prstGeom prst="rect">
            <a:avLst/>
          </a:prstGeom>
        </p:spPr>
      </p:pic>
      <p:pic>
        <p:nvPicPr>
          <p:cNvPr id="9" name="Imag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2645" y="4380673"/>
            <a:ext cx="3526394" cy="2350929"/>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953256" y="4982884"/>
            <a:ext cx="3619525" cy="1200329"/>
          </a:xfrm>
          <a:prstGeom prst="rect">
            <a:avLst/>
          </a:prstGeom>
          <a:noFill/>
        </p:spPr>
        <p:txBody>
          <a:bodyPr wrap="square" rtlCol="0">
            <a:spAutoFit/>
          </a:bodyPr>
          <a:lstStyle/>
          <a:p>
            <a:pPr algn="ctr"/>
            <a:r>
              <a:rPr lang="fr-FR" dirty="0" smtClean="0">
                <a:cs typeface="Times New Roman" pitchFamily="18" charset="0"/>
              </a:rPr>
              <a:t>Ernest Pignon Ernest                                                   </a:t>
            </a:r>
            <a:r>
              <a:rPr lang="fr-FR" i="1" dirty="0" smtClean="0">
                <a:cs typeface="Times New Roman" pitchFamily="18" charset="0"/>
              </a:rPr>
              <a:t>Les </a:t>
            </a:r>
            <a:r>
              <a:rPr lang="fr-FR" i="1" dirty="0" err="1" smtClean="0">
                <a:cs typeface="Times New Roman" pitchFamily="18" charset="0"/>
              </a:rPr>
              <a:t>Arbrorigènes</a:t>
            </a:r>
            <a:r>
              <a:rPr lang="fr-FR" i="1" dirty="0" smtClean="0">
                <a:cs typeface="Times New Roman" pitchFamily="18" charset="0"/>
              </a:rPr>
              <a:t>                                      </a:t>
            </a:r>
            <a:r>
              <a:rPr lang="fr-FR" dirty="0" smtClean="0">
                <a:cs typeface="Times New Roman" pitchFamily="18" charset="0"/>
              </a:rPr>
              <a:t>Paris, Venise                                          Antibes, Strasbourg</a:t>
            </a:r>
            <a:endParaRPr lang="fr-FR" dirty="0">
              <a:cs typeface="Times New Roman" pitchFamily="18"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2679" y="157550"/>
            <a:ext cx="3445290" cy="6591341"/>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Documents and Settings\Virginie SAVOYE\Mes documents\Mes images\TRAVAIL\Arte povera\PAGES Bernard, Tas de bûches et briques, 1969, env. 300x300cm, Musée d'art moderne, St Etienne.jpg"/>
          <p:cNvPicPr>
            <a:picLocks noChangeAspect="1" noChangeArrowheads="1"/>
          </p:cNvPicPr>
          <p:nvPr/>
        </p:nvPicPr>
        <p:blipFill>
          <a:blip r:embed="rId2" cstate="print"/>
          <a:srcRect/>
          <a:stretch>
            <a:fillRect/>
          </a:stretch>
        </p:blipFill>
        <p:spPr bwMode="auto">
          <a:xfrm>
            <a:off x="746574" y="145716"/>
            <a:ext cx="10613087" cy="5340069"/>
          </a:xfrm>
          <a:prstGeom prst="rect">
            <a:avLst/>
          </a:prstGeom>
          <a:noFill/>
        </p:spPr>
      </p:pic>
      <p:sp>
        <p:nvSpPr>
          <p:cNvPr id="14340" name="Text Box 4"/>
          <p:cNvSpPr txBox="1">
            <a:spLocks noChangeArrowheads="1"/>
          </p:cNvSpPr>
          <p:nvPr/>
        </p:nvSpPr>
        <p:spPr bwMode="auto">
          <a:xfrm>
            <a:off x="2751117" y="5555508"/>
            <a:ext cx="6604000" cy="1200329"/>
          </a:xfrm>
          <a:prstGeom prst="rect">
            <a:avLst/>
          </a:prstGeom>
          <a:noFill/>
          <a:ln w="9525">
            <a:noFill/>
            <a:miter lim="800000"/>
            <a:headEnd/>
            <a:tailEnd/>
          </a:ln>
          <a:effectLst/>
        </p:spPr>
        <p:txBody>
          <a:bodyPr>
            <a:spAutoFit/>
          </a:bodyPr>
          <a:lstStyle/>
          <a:p>
            <a:pPr algn="ctr">
              <a:spcBef>
                <a:spcPct val="50000"/>
              </a:spcBef>
            </a:pPr>
            <a:r>
              <a:rPr lang="fr-FR" dirty="0"/>
              <a:t>Bernard </a:t>
            </a:r>
            <a:r>
              <a:rPr lang="fr-FR" dirty="0" smtClean="0"/>
              <a:t>Pages                                                                                                   </a:t>
            </a:r>
            <a:r>
              <a:rPr lang="fr-FR" i="1" dirty="0"/>
              <a:t>Tas de bûches et briques</a:t>
            </a:r>
            <a:r>
              <a:rPr lang="fr-FR" dirty="0"/>
              <a:t>, </a:t>
            </a:r>
            <a:r>
              <a:rPr lang="fr-FR" dirty="0" smtClean="0"/>
              <a:t>1969                                                              </a:t>
            </a:r>
            <a:r>
              <a:rPr lang="fr-FR" dirty="0"/>
              <a:t>E</a:t>
            </a:r>
            <a:r>
              <a:rPr lang="fr-FR" dirty="0" smtClean="0"/>
              <a:t>nviron </a:t>
            </a:r>
            <a:r>
              <a:rPr lang="fr-FR" dirty="0"/>
              <a:t>300 x 300 </a:t>
            </a:r>
            <a:r>
              <a:rPr lang="fr-FR" dirty="0" smtClean="0"/>
              <a:t>cm                                                                             </a:t>
            </a:r>
            <a:r>
              <a:rPr lang="fr-FR" dirty="0"/>
              <a:t>Musée d‘Art Moderne, Saint-Etienne</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026" descr="C:\Documents and Settings\Virginie SAVOYE\Mes documents\Mes images\TRAVAIL\Naissance de l'art abstarit\BALLA Giacomo, Lampe, Etude de la lumière, détail, 1909, Huile sur toile, 174,7x114,7, MOMA, New Yor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9576" y="76200"/>
            <a:ext cx="4365625" cy="6629400"/>
          </a:xfrm>
          <a:prstGeom prst="rect">
            <a:avLst/>
          </a:prstGeom>
          <a:noFill/>
          <a:extLst>
            <a:ext uri="{909E8E84-426E-40DD-AFC4-6F175D3DCCD1}">
              <a14:hiddenFill xmlns:a14="http://schemas.microsoft.com/office/drawing/2010/main">
                <a:solidFill>
                  <a:srgbClr val="FFFFFF"/>
                </a:solidFill>
              </a14:hiddenFill>
            </a:ext>
          </a:extLst>
        </p:spPr>
      </p:pic>
      <p:sp>
        <p:nvSpPr>
          <p:cNvPr id="161795" name="Text Box 1027"/>
          <p:cNvSpPr txBox="1">
            <a:spLocks noChangeArrowheads="1"/>
          </p:cNvSpPr>
          <p:nvPr/>
        </p:nvSpPr>
        <p:spPr bwMode="auto">
          <a:xfrm>
            <a:off x="7010400" y="4737100"/>
            <a:ext cx="4038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dirty="0"/>
              <a:t>Giacomo </a:t>
            </a:r>
            <a:r>
              <a:rPr lang="fr-FR" altLang="fr-FR" dirty="0" smtClean="0"/>
              <a:t>Balla                                       </a:t>
            </a:r>
            <a:r>
              <a:rPr lang="fr-FR" altLang="fr-FR" i="1" dirty="0"/>
              <a:t>Lampe, Etude de la lumière</a:t>
            </a:r>
            <a:r>
              <a:rPr lang="fr-FR" altLang="fr-FR" dirty="0"/>
              <a:t>                         1909                                                           Huile sur toile                                                174,7 x 114,7 cm                                   MOMA, New York</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9347" y="5523458"/>
            <a:ext cx="8636000" cy="1295400"/>
          </a:xfrm>
          <a:noFill/>
          <a:ln/>
        </p:spPr>
        <p:txBody>
          <a:bodyPr>
            <a:normAutofit/>
          </a:bodyPr>
          <a:lstStyle/>
          <a:p>
            <a:pPr algn="ctr"/>
            <a:r>
              <a:rPr lang="fr-FR" sz="1800" dirty="0">
                <a:latin typeface="+mn-lt"/>
              </a:rPr>
              <a:t>Claude </a:t>
            </a:r>
            <a:r>
              <a:rPr lang="fr-FR" sz="1800" dirty="0" smtClean="0">
                <a:latin typeface="+mn-lt"/>
              </a:rPr>
              <a:t>Monet                                                                                                                                </a:t>
            </a:r>
            <a:r>
              <a:rPr lang="fr-FR" sz="1800" i="1" dirty="0" smtClean="0">
                <a:latin typeface="+mn-lt"/>
              </a:rPr>
              <a:t>Impression soleil levant</a:t>
            </a:r>
            <a:r>
              <a:rPr lang="fr-FR" sz="1800" dirty="0" smtClean="0">
                <a:latin typeface="+mn-lt"/>
              </a:rPr>
              <a:t>, 1872</a:t>
            </a:r>
            <a:br>
              <a:rPr lang="fr-FR" sz="1800" dirty="0" smtClean="0">
                <a:latin typeface="+mn-lt"/>
              </a:rPr>
            </a:br>
            <a:r>
              <a:rPr lang="fr-FR" sz="1800" dirty="0" smtClean="0">
                <a:latin typeface="+mn-lt"/>
              </a:rPr>
              <a:t>Huile sur toile, </a:t>
            </a:r>
            <a:r>
              <a:rPr lang="fr-FR" sz="1800" dirty="0">
                <a:latin typeface="+mn-lt"/>
              </a:rPr>
              <a:t>48 x 63 cm </a:t>
            </a:r>
            <a:br>
              <a:rPr lang="fr-FR" sz="1800" dirty="0">
                <a:latin typeface="+mn-lt"/>
              </a:rPr>
            </a:br>
            <a:r>
              <a:rPr lang="fr-FR" sz="1800" dirty="0">
                <a:latin typeface="+mn-lt"/>
              </a:rPr>
              <a:t>Musée </a:t>
            </a:r>
            <a:r>
              <a:rPr lang="fr-FR" sz="1800" dirty="0" err="1">
                <a:latin typeface="+mn-lt"/>
              </a:rPr>
              <a:t>Marmottan</a:t>
            </a:r>
            <a:r>
              <a:rPr lang="fr-FR" sz="1800" dirty="0">
                <a:latin typeface="+mn-lt"/>
              </a:rPr>
              <a:t>, Paris</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0221" y="99140"/>
            <a:ext cx="6954253" cy="542431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C:\Documents and Settings\Virginie SAVOYE\Mes documents\Mes images\HISTOIRE DE L'ART\La nature morte\Cornelis GIJSBRECHTs Verso d'une peinture 1670 Huile sur toile 66 x 86 cm Copenhag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8632" y="148673"/>
            <a:ext cx="7270936" cy="5404338"/>
          </a:xfrm>
          <a:prstGeom prst="rect">
            <a:avLst/>
          </a:prstGeom>
          <a:noFill/>
          <a:extLst>
            <a:ext uri="{909E8E84-426E-40DD-AFC4-6F175D3DCCD1}">
              <a14:hiddenFill xmlns:a14="http://schemas.microsoft.com/office/drawing/2010/main">
                <a:solidFill>
                  <a:srgbClr val="FFFFFF"/>
                </a:solidFill>
              </a14:hiddenFill>
            </a:ext>
          </a:extLst>
        </p:spPr>
      </p:pic>
      <p:sp>
        <p:nvSpPr>
          <p:cNvPr id="176131" name="Rectangle 3"/>
          <p:cNvSpPr>
            <a:spLocks noChangeArrowheads="1"/>
          </p:cNvSpPr>
          <p:nvPr/>
        </p:nvSpPr>
        <p:spPr bwMode="auto">
          <a:xfrm>
            <a:off x="2225675" y="5599903"/>
            <a:ext cx="78168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dirty="0"/>
              <a:t>Cornelis </a:t>
            </a:r>
            <a:r>
              <a:rPr lang="fr-FR" altLang="fr-FR" dirty="0" smtClean="0"/>
              <a:t>  </a:t>
            </a:r>
            <a:r>
              <a:rPr lang="fr-FR" altLang="fr-FR" dirty="0" err="1" smtClean="0"/>
              <a:t>Gijsbrechts</a:t>
            </a:r>
            <a:r>
              <a:rPr lang="fr-FR" altLang="fr-FR" dirty="0" smtClean="0"/>
              <a:t>                                                                                                    </a:t>
            </a:r>
          </a:p>
          <a:p>
            <a:pPr algn="ctr"/>
            <a:r>
              <a:rPr lang="fr-FR" altLang="fr-FR" i="1" dirty="0" smtClean="0"/>
              <a:t>Verso </a:t>
            </a:r>
            <a:r>
              <a:rPr lang="fr-FR" altLang="fr-FR" i="1" dirty="0"/>
              <a:t>d'une peinture,</a:t>
            </a:r>
            <a:r>
              <a:rPr lang="fr-FR" altLang="fr-FR" dirty="0"/>
              <a:t> 1670                                            </a:t>
            </a:r>
            <a:r>
              <a:rPr lang="fr-FR" altLang="fr-FR" dirty="0" smtClean="0"/>
              <a:t>                                                             </a:t>
            </a:r>
            <a:r>
              <a:rPr lang="fr-FR" altLang="fr-FR" dirty="0"/>
              <a:t>Huile sur toile, 66 x 86 cm                                                           </a:t>
            </a:r>
            <a:r>
              <a:rPr lang="fr-FR" altLang="fr-FR" dirty="0" smtClean="0"/>
              <a:t>                                    </a:t>
            </a:r>
            <a:r>
              <a:rPr lang="fr-FR" altLang="fr-FR" dirty="0"/>
              <a:t>Copenhague</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nts and Settings\Virginie SAVOYE\Mes documents\Mes images\TRAVAIL\Sacré\SMITHSON Robert, Spiralgetty (submergée), 1970, Grand lac salé, Utah.jpg"/>
          <p:cNvPicPr>
            <a:picLocks noChangeAspect="1" noChangeArrowheads="1"/>
          </p:cNvPicPr>
          <p:nvPr/>
        </p:nvPicPr>
        <p:blipFill>
          <a:blip r:embed="rId2" cstate="print"/>
          <a:srcRect/>
          <a:stretch>
            <a:fillRect/>
          </a:stretch>
        </p:blipFill>
        <p:spPr bwMode="auto">
          <a:xfrm>
            <a:off x="8572500" y="4407424"/>
            <a:ext cx="3314700" cy="2266426"/>
          </a:xfrm>
          <a:prstGeom prst="rect">
            <a:avLst/>
          </a:prstGeom>
          <a:noFill/>
          <a:ln w="9525">
            <a:noFill/>
            <a:miter lim="800000"/>
            <a:headEnd/>
            <a:tailEnd/>
          </a:ln>
        </p:spPr>
      </p:pic>
      <p:sp>
        <p:nvSpPr>
          <p:cNvPr id="24580" name="Rectangle 4"/>
          <p:cNvSpPr>
            <a:spLocks noChangeArrowheads="1"/>
          </p:cNvSpPr>
          <p:nvPr/>
        </p:nvSpPr>
        <p:spPr bwMode="auto">
          <a:xfrm>
            <a:off x="7671763" y="649576"/>
            <a:ext cx="3602567" cy="1477328"/>
          </a:xfrm>
          <a:prstGeom prst="rect">
            <a:avLst/>
          </a:prstGeom>
          <a:noFill/>
          <a:ln w="9525">
            <a:noFill/>
            <a:miter lim="800000"/>
            <a:headEnd/>
            <a:tailEnd/>
          </a:ln>
        </p:spPr>
        <p:txBody>
          <a:bodyPr>
            <a:spAutoFit/>
          </a:bodyPr>
          <a:lstStyle/>
          <a:p>
            <a:pPr algn="ctr" eaLnBrk="1" hangingPunct="1"/>
            <a:r>
              <a:rPr lang="fr-FR" altLang="fr-FR" sz="1800" dirty="0">
                <a:latin typeface="Calibri" pitchFamily="34" charset="0"/>
              </a:rPr>
              <a:t>Robert </a:t>
            </a:r>
            <a:r>
              <a:rPr lang="fr-FR" altLang="fr-FR" sz="1800" dirty="0" err="1">
                <a:latin typeface="Calibri" pitchFamily="34" charset="0"/>
              </a:rPr>
              <a:t>Smithson</a:t>
            </a:r>
            <a:r>
              <a:rPr lang="fr-FR" altLang="fr-FR" sz="1800" dirty="0">
                <a:latin typeface="Calibri" pitchFamily="34" charset="0"/>
              </a:rPr>
              <a:t>                         </a:t>
            </a:r>
            <a:r>
              <a:rPr lang="fr-FR" altLang="fr-FR" sz="1800" dirty="0" smtClean="0">
                <a:latin typeface="Calibri" pitchFamily="34" charset="0"/>
              </a:rPr>
              <a:t> </a:t>
            </a:r>
          </a:p>
          <a:p>
            <a:pPr algn="ctr" eaLnBrk="1" hangingPunct="1"/>
            <a:r>
              <a:rPr lang="fr-FR" altLang="fr-FR" i="1" dirty="0" smtClean="0">
                <a:latin typeface="Calibri" pitchFamily="34" charset="0"/>
              </a:rPr>
              <a:t>Jetée en spirale</a:t>
            </a:r>
            <a:r>
              <a:rPr lang="fr-FR" altLang="fr-FR" sz="1800" i="1" dirty="0" smtClean="0">
                <a:latin typeface="Calibri" pitchFamily="34" charset="0"/>
              </a:rPr>
              <a:t>       </a:t>
            </a:r>
            <a:r>
              <a:rPr lang="fr-FR" altLang="fr-FR" sz="1800" dirty="0" smtClean="0">
                <a:latin typeface="Calibri" pitchFamily="34" charset="0"/>
              </a:rPr>
              <a:t>                                  </a:t>
            </a:r>
            <a:r>
              <a:rPr lang="fr-FR" altLang="fr-FR" sz="1800" dirty="0">
                <a:latin typeface="Calibri" pitchFamily="34" charset="0"/>
              </a:rPr>
              <a:t>1970                                                              Grand lac salé              </a:t>
            </a:r>
            <a:r>
              <a:rPr lang="fr-FR" altLang="fr-FR" sz="1800" dirty="0" smtClean="0">
                <a:latin typeface="Calibri" pitchFamily="34" charset="0"/>
              </a:rPr>
              <a:t>                                  </a:t>
            </a:r>
            <a:r>
              <a:rPr lang="fr-FR" altLang="fr-FR" sz="1800" dirty="0">
                <a:latin typeface="Calibri" pitchFamily="34" charset="0"/>
              </a:rPr>
              <a:t>Utah</a:t>
            </a:r>
          </a:p>
        </p:txBody>
      </p:sp>
      <p:sp>
        <p:nvSpPr>
          <p:cNvPr id="24581" name="Text Box 5"/>
          <p:cNvSpPr txBox="1">
            <a:spLocks noChangeArrowheads="1"/>
          </p:cNvSpPr>
          <p:nvPr/>
        </p:nvSpPr>
        <p:spPr bwMode="auto">
          <a:xfrm>
            <a:off x="8343901" y="3849257"/>
            <a:ext cx="3657600" cy="368300"/>
          </a:xfrm>
          <a:prstGeom prst="rect">
            <a:avLst/>
          </a:prstGeom>
          <a:noFill/>
          <a:ln w="9525">
            <a:noFill/>
            <a:miter lim="800000"/>
            <a:headEnd/>
            <a:tailEnd/>
          </a:ln>
        </p:spPr>
        <p:txBody>
          <a:bodyPr>
            <a:spAutoFit/>
          </a:bodyPr>
          <a:lstStyle/>
          <a:p>
            <a:pPr algn="ctr" eaLnBrk="1" hangingPunct="1">
              <a:spcBef>
                <a:spcPct val="50000"/>
              </a:spcBef>
            </a:pPr>
            <a:r>
              <a:rPr lang="fr-FR" altLang="fr-FR" sz="1800" dirty="0">
                <a:latin typeface="Calibri" pitchFamily="34" charset="0"/>
              </a:rPr>
              <a:t>La </a:t>
            </a:r>
            <a:r>
              <a:rPr lang="fr-FR" altLang="fr-FR" sz="1800" i="1" dirty="0" smtClean="0">
                <a:latin typeface="Calibri" pitchFamily="34" charset="0"/>
              </a:rPr>
              <a:t>Jetée en spirale </a:t>
            </a:r>
            <a:r>
              <a:rPr lang="fr-FR" altLang="fr-FR" sz="1800" dirty="0" smtClean="0">
                <a:latin typeface="Calibri" pitchFamily="34" charset="0"/>
              </a:rPr>
              <a:t>immergée</a:t>
            </a:r>
            <a:endParaRPr lang="fr-FR" altLang="fr-FR" sz="1800" dirty="0">
              <a:latin typeface="Calibri" pitchFamily="34" charset="0"/>
            </a:endParaRPr>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416" y="231819"/>
            <a:ext cx="8029410" cy="4963635"/>
          </a:xfrm>
          <a:prstGeom prst="rect">
            <a:avLst/>
          </a:prstGeom>
        </p:spPr>
      </p:pic>
      <p:cxnSp>
        <p:nvCxnSpPr>
          <p:cNvPr id="9" name="Connecteur droit avec flèche 8"/>
          <p:cNvCxnSpPr/>
          <p:nvPr/>
        </p:nvCxnSpPr>
        <p:spPr>
          <a:xfrm flipH="1">
            <a:off x="8406247" y="1122218"/>
            <a:ext cx="1974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8697192" y="3960670"/>
            <a:ext cx="0" cy="184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Documents and Settings\Virginie SAVOYE\Mes documents\Mes images\TRAVAIL\Arte povera\DE MARIA Walter, Vertical earth kilometer, 1977,Kassel-Allemagne,Diam 5,08cm.jpg"/>
          <p:cNvPicPr>
            <a:picLocks noChangeAspect="1" noChangeArrowheads="1"/>
          </p:cNvPicPr>
          <p:nvPr/>
        </p:nvPicPr>
        <p:blipFill>
          <a:blip r:embed="rId2" cstate="print"/>
          <a:srcRect/>
          <a:stretch>
            <a:fillRect/>
          </a:stretch>
        </p:blipFill>
        <p:spPr bwMode="auto">
          <a:xfrm>
            <a:off x="6604001" y="3276600"/>
            <a:ext cx="5372100" cy="2579688"/>
          </a:xfrm>
          <a:prstGeom prst="rect">
            <a:avLst/>
          </a:prstGeom>
          <a:noFill/>
        </p:spPr>
      </p:pic>
      <p:sp>
        <p:nvSpPr>
          <p:cNvPr id="6148" name="Text Box 4"/>
          <p:cNvSpPr txBox="1">
            <a:spLocks noChangeArrowheads="1"/>
          </p:cNvSpPr>
          <p:nvPr/>
        </p:nvSpPr>
        <p:spPr bwMode="auto">
          <a:xfrm>
            <a:off x="304800" y="5334001"/>
            <a:ext cx="6096000" cy="1477328"/>
          </a:xfrm>
          <a:prstGeom prst="rect">
            <a:avLst/>
          </a:prstGeom>
          <a:noFill/>
          <a:ln w="9525">
            <a:noFill/>
            <a:miter lim="800000"/>
            <a:headEnd/>
            <a:tailEnd/>
          </a:ln>
          <a:effectLst/>
        </p:spPr>
        <p:txBody>
          <a:bodyPr>
            <a:spAutoFit/>
          </a:bodyPr>
          <a:lstStyle/>
          <a:p>
            <a:pPr algn="ctr">
              <a:spcBef>
                <a:spcPct val="50000"/>
              </a:spcBef>
            </a:pPr>
            <a:r>
              <a:rPr lang="fr-FR" dirty="0"/>
              <a:t>Walter </a:t>
            </a:r>
            <a:r>
              <a:rPr lang="fr-FR" dirty="0" smtClean="0"/>
              <a:t>De Maria                                                                                                 </a:t>
            </a:r>
            <a:r>
              <a:rPr lang="fr-FR" i="1" dirty="0"/>
              <a:t>The </a:t>
            </a:r>
            <a:r>
              <a:rPr lang="fr-FR" i="1" dirty="0" err="1"/>
              <a:t>lightening</a:t>
            </a:r>
            <a:r>
              <a:rPr lang="fr-FR" i="1" dirty="0"/>
              <a:t> </a:t>
            </a:r>
            <a:r>
              <a:rPr lang="fr-FR" i="1" dirty="0" err="1" smtClean="0"/>
              <a:t>field</a:t>
            </a:r>
            <a:r>
              <a:rPr lang="fr-FR" dirty="0"/>
              <a:t> </a:t>
            </a:r>
            <a:r>
              <a:rPr lang="fr-FR" dirty="0" smtClean="0"/>
              <a:t>                                                                                       1977</a:t>
            </a:r>
            <a:r>
              <a:rPr lang="fr-FR" dirty="0"/>
              <a:t> </a:t>
            </a:r>
            <a:r>
              <a:rPr lang="fr-FR" dirty="0" smtClean="0"/>
              <a:t>                                                                                                                       </a:t>
            </a:r>
            <a:r>
              <a:rPr lang="fr-FR" dirty="0"/>
              <a:t>400 mats d'acier, 1 mile x 1 km,                              </a:t>
            </a:r>
            <a:r>
              <a:rPr lang="fr-FR" dirty="0" smtClean="0"/>
              <a:t>                             </a:t>
            </a:r>
            <a:r>
              <a:rPr lang="fr-FR" dirty="0"/>
              <a:t>Nouveau Mexique</a:t>
            </a:r>
          </a:p>
        </p:txBody>
      </p:sp>
      <p:sp>
        <p:nvSpPr>
          <p:cNvPr id="6149" name="Text Box 5"/>
          <p:cNvSpPr txBox="1">
            <a:spLocks noChangeArrowheads="1"/>
          </p:cNvSpPr>
          <p:nvPr/>
        </p:nvSpPr>
        <p:spPr bwMode="auto">
          <a:xfrm>
            <a:off x="7105651" y="1646275"/>
            <a:ext cx="4368800" cy="1477328"/>
          </a:xfrm>
          <a:prstGeom prst="rect">
            <a:avLst/>
          </a:prstGeom>
          <a:noFill/>
          <a:ln w="9525">
            <a:noFill/>
            <a:miter lim="800000"/>
            <a:headEnd/>
            <a:tailEnd/>
          </a:ln>
          <a:effectLst/>
        </p:spPr>
        <p:txBody>
          <a:bodyPr>
            <a:spAutoFit/>
          </a:bodyPr>
          <a:lstStyle/>
          <a:p>
            <a:pPr algn="ctr">
              <a:spcBef>
                <a:spcPct val="50000"/>
              </a:spcBef>
            </a:pPr>
            <a:r>
              <a:rPr lang="fr-FR" dirty="0"/>
              <a:t>Walter </a:t>
            </a:r>
            <a:r>
              <a:rPr lang="fr-FR" dirty="0" smtClean="0"/>
              <a:t>De maria                                                            </a:t>
            </a:r>
            <a:r>
              <a:rPr lang="fr-FR" i="1" dirty="0"/>
              <a:t>Vertical </a:t>
            </a:r>
            <a:r>
              <a:rPr lang="fr-FR" i="1" dirty="0" err="1"/>
              <a:t>earth</a:t>
            </a:r>
            <a:r>
              <a:rPr lang="fr-FR" i="1" dirty="0"/>
              <a:t> </a:t>
            </a:r>
            <a:r>
              <a:rPr lang="fr-FR" i="1" dirty="0" err="1" smtClean="0"/>
              <a:t>kilometer</a:t>
            </a:r>
            <a:r>
              <a:rPr lang="fr-FR" dirty="0"/>
              <a:t> </a:t>
            </a:r>
            <a:r>
              <a:rPr lang="fr-FR" dirty="0" smtClean="0"/>
              <a:t>                                             1977                                                                                    </a:t>
            </a:r>
            <a:r>
              <a:rPr lang="fr-FR" dirty="0"/>
              <a:t>Diamètre : 5,08 </a:t>
            </a:r>
            <a:r>
              <a:rPr lang="fr-FR" dirty="0" smtClean="0"/>
              <a:t>cm</a:t>
            </a:r>
            <a:r>
              <a:rPr lang="fr-FR" dirty="0"/>
              <a:t> </a:t>
            </a:r>
            <a:r>
              <a:rPr lang="fr-FR" dirty="0" smtClean="0"/>
              <a:t>                                                     </a:t>
            </a:r>
            <a:r>
              <a:rPr lang="fr-FR" dirty="0"/>
              <a:t>Kassel-Allemagne</a:t>
            </a:r>
          </a:p>
        </p:txBody>
      </p:sp>
      <p:cxnSp>
        <p:nvCxnSpPr>
          <p:cNvPr id="5" name="Connecteur droit avec flèche 4"/>
          <p:cNvCxnSpPr/>
          <p:nvPr/>
        </p:nvCxnSpPr>
        <p:spPr>
          <a:xfrm flipV="1">
            <a:off x="2234045" y="5507182"/>
            <a:ext cx="0" cy="2701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a:off x="10366744" y="2781300"/>
            <a:ext cx="0" cy="227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15728"/>
            <a:ext cx="6062330" cy="4731144"/>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running.png"/>
          <p:cNvPicPr>
            <a:picLocks noChangeAspect="1"/>
          </p:cNvPicPr>
          <p:nvPr/>
        </p:nvPicPr>
        <p:blipFill>
          <a:blip r:embed="rId2" cstate="print"/>
          <a:stretch>
            <a:fillRect/>
          </a:stretch>
        </p:blipFill>
        <p:spPr>
          <a:xfrm>
            <a:off x="1942147" y="219594"/>
            <a:ext cx="4320480" cy="2640893"/>
          </a:xfrm>
          <a:prstGeom prst="rect">
            <a:avLst/>
          </a:prstGeom>
        </p:spPr>
      </p:pic>
      <p:pic>
        <p:nvPicPr>
          <p:cNvPr id="3" name="Image 2" descr="77smithsonian-small.jpg"/>
          <p:cNvPicPr>
            <a:picLocks noChangeAspect="1"/>
          </p:cNvPicPr>
          <p:nvPr/>
        </p:nvPicPr>
        <p:blipFill>
          <a:blip r:embed="rId3" cstate="print"/>
          <a:stretch>
            <a:fillRect/>
          </a:stretch>
        </p:blipFill>
        <p:spPr>
          <a:xfrm>
            <a:off x="3560450" y="3068961"/>
            <a:ext cx="6760020" cy="3618723"/>
          </a:xfrm>
          <a:prstGeom prst="rect">
            <a:avLst/>
          </a:prstGeom>
        </p:spPr>
      </p:pic>
      <p:sp>
        <p:nvSpPr>
          <p:cNvPr id="4" name="ZoneTexte 3"/>
          <p:cNvSpPr txBox="1"/>
          <p:nvPr/>
        </p:nvSpPr>
        <p:spPr>
          <a:xfrm>
            <a:off x="6576053" y="620689"/>
            <a:ext cx="3744416" cy="2031325"/>
          </a:xfrm>
          <a:prstGeom prst="rect">
            <a:avLst/>
          </a:prstGeom>
          <a:noFill/>
        </p:spPr>
        <p:txBody>
          <a:bodyPr wrap="square" rtlCol="0">
            <a:spAutoFit/>
          </a:bodyPr>
          <a:lstStyle/>
          <a:p>
            <a:pPr algn="ctr"/>
            <a:r>
              <a:rPr lang="fr-FR" dirty="0" smtClean="0"/>
              <a:t>Christo                                                         </a:t>
            </a:r>
            <a:r>
              <a:rPr lang="fr-FR" i="1" dirty="0" smtClean="0"/>
              <a:t>Running </a:t>
            </a:r>
            <a:r>
              <a:rPr lang="fr-FR" i="1" dirty="0" err="1" smtClean="0"/>
              <a:t>fence</a:t>
            </a:r>
            <a:r>
              <a:rPr lang="fr-FR" i="1" dirty="0" smtClean="0"/>
              <a:t>                                                   </a:t>
            </a:r>
            <a:r>
              <a:rPr lang="fr-FR" dirty="0" smtClean="0"/>
              <a:t>Septembre 1976                                                    40 km x 5,4 m </a:t>
            </a:r>
          </a:p>
          <a:p>
            <a:pPr algn="ctr"/>
            <a:r>
              <a:rPr lang="fr-FR" dirty="0" smtClean="0"/>
              <a:t>2 050 panneaux de nylon                    </a:t>
            </a:r>
            <a:r>
              <a:rPr lang="fr-FR" dirty="0" err="1" smtClean="0"/>
              <a:t>Sonoma</a:t>
            </a:r>
            <a:r>
              <a:rPr lang="fr-FR" dirty="0" smtClean="0"/>
              <a:t> et Marin                                           Californie</a:t>
            </a:r>
            <a:endParaRPr lang="fr-FR"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C:\Documents and Settings\Virginie SAVOYE\Mes documents\Mes images\TRAVAIL\Arte povera\PENONE Giuseppe, Il continuera à grandir sauf en ce point, 1968, Photo.jpg"/>
          <p:cNvPicPr>
            <a:picLocks noChangeAspect="1" noChangeArrowheads="1"/>
          </p:cNvPicPr>
          <p:nvPr/>
        </p:nvPicPr>
        <p:blipFill>
          <a:blip r:embed="rId2" cstate="print"/>
          <a:srcRect/>
          <a:stretch>
            <a:fillRect/>
          </a:stretch>
        </p:blipFill>
        <p:spPr bwMode="auto">
          <a:xfrm>
            <a:off x="914401" y="1219200"/>
            <a:ext cx="4392084" cy="5486400"/>
          </a:xfrm>
          <a:prstGeom prst="rect">
            <a:avLst/>
          </a:prstGeom>
          <a:noFill/>
        </p:spPr>
      </p:pic>
      <p:sp>
        <p:nvSpPr>
          <p:cNvPr id="16388" name="Text Box 4"/>
          <p:cNvSpPr txBox="1">
            <a:spLocks noChangeArrowheads="1"/>
          </p:cNvSpPr>
          <p:nvPr/>
        </p:nvSpPr>
        <p:spPr bwMode="auto">
          <a:xfrm>
            <a:off x="11643" y="18871"/>
            <a:ext cx="6197600" cy="1200329"/>
          </a:xfrm>
          <a:prstGeom prst="rect">
            <a:avLst/>
          </a:prstGeom>
          <a:noFill/>
          <a:ln w="9525">
            <a:noFill/>
            <a:miter lim="800000"/>
            <a:headEnd/>
            <a:tailEnd/>
          </a:ln>
          <a:effectLst/>
        </p:spPr>
        <p:txBody>
          <a:bodyPr>
            <a:spAutoFit/>
          </a:bodyPr>
          <a:lstStyle/>
          <a:p>
            <a:pPr algn="ctr">
              <a:spcBef>
                <a:spcPct val="50000"/>
              </a:spcBef>
            </a:pPr>
            <a:r>
              <a:rPr lang="fr-FR" dirty="0"/>
              <a:t>Giuseppe </a:t>
            </a:r>
            <a:r>
              <a:rPr lang="fr-FR" dirty="0" err="1" smtClean="0"/>
              <a:t>Penone</a:t>
            </a:r>
            <a:r>
              <a:rPr lang="fr-FR" dirty="0" smtClean="0"/>
              <a:t>                                                                                                       </a:t>
            </a:r>
            <a:r>
              <a:rPr lang="fr-FR" i="1" dirty="0"/>
              <a:t>Il continuera à grandir sauf en ce </a:t>
            </a:r>
            <a:r>
              <a:rPr lang="fr-FR" i="1" dirty="0" smtClean="0"/>
              <a:t>point                                                           </a:t>
            </a:r>
            <a:r>
              <a:rPr lang="fr-FR" dirty="0" smtClean="0"/>
              <a:t> 1968                                                                                                      </a:t>
            </a:r>
            <a:r>
              <a:rPr lang="fr-FR" dirty="0"/>
              <a:t>Photographie</a:t>
            </a:r>
          </a:p>
        </p:txBody>
      </p:sp>
      <p:sp>
        <p:nvSpPr>
          <p:cNvPr id="16389" name="Text Box 5"/>
          <p:cNvSpPr txBox="1">
            <a:spLocks noChangeArrowheads="1"/>
          </p:cNvSpPr>
          <p:nvPr/>
        </p:nvSpPr>
        <p:spPr bwMode="auto">
          <a:xfrm>
            <a:off x="5791200" y="533401"/>
            <a:ext cx="6197600" cy="1200329"/>
          </a:xfrm>
          <a:prstGeom prst="rect">
            <a:avLst/>
          </a:prstGeom>
          <a:noFill/>
          <a:ln w="9525">
            <a:noFill/>
            <a:miter lim="800000"/>
            <a:headEnd/>
            <a:tailEnd/>
          </a:ln>
          <a:effectLst/>
        </p:spPr>
        <p:txBody>
          <a:bodyPr>
            <a:spAutoFit/>
          </a:bodyPr>
          <a:lstStyle/>
          <a:p>
            <a:pPr algn="ctr">
              <a:spcBef>
                <a:spcPct val="50000"/>
              </a:spcBef>
            </a:pPr>
            <a:r>
              <a:rPr lang="fr-FR" dirty="0"/>
              <a:t>Giuseppe </a:t>
            </a:r>
            <a:r>
              <a:rPr lang="fr-FR" dirty="0" err="1" smtClean="0"/>
              <a:t>Penone</a:t>
            </a:r>
            <a:r>
              <a:rPr lang="fr-FR" dirty="0" smtClean="0"/>
              <a:t>                                                                                                   </a:t>
            </a:r>
            <a:r>
              <a:rPr lang="fr-FR" i="1" dirty="0"/>
              <a:t>J'ai empoigné un </a:t>
            </a:r>
            <a:r>
              <a:rPr lang="fr-FR" i="1" dirty="0" smtClean="0"/>
              <a:t>arbre</a:t>
            </a:r>
            <a:r>
              <a:rPr lang="fr-FR" dirty="0"/>
              <a:t> </a:t>
            </a:r>
            <a:r>
              <a:rPr lang="fr-FR" dirty="0" smtClean="0"/>
              <a:t>                                                                                          1968                                                                                                                               </a:t>
            </a:r>
            <a:r>
              <a:rPr lang="fr-FR" dirty="0"/>
              <a:t>4 photographies</a:t>
            </a:r>
          </a:p>
        </p:txBody>
      </p:sp>
      <p:pic>
        <p:nvPicPr>
          <p:cNvPr id="6" name="Image 5" descr="Penone 1968-2011 (Alpes Maritimes.png"/>
          <p:cNvPicPr>
            <a:picLocks noChangeAspect="1"/>
          </p:cNvPicPr>
          <p:nvPr/>
        </p:nvPicPr>
        <p:blipFill>
          <a:blip r:embed="rId3" cstate="print"/>
          <a:srcRect l="3780" t="4357" r="5039" b="3268"/>
          <a:stretch>
            <a:fillRect/>
          </a:stretch>
        </p:blipFill>
        <p:spPr>
          <a:xfrm>
            <a:off x="6678844" y="2002095"/>
            <a:ext cx="4936790" cy="4338613"/>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 1" descr="14639_165604183930_5088437_n.jpg"/>
          <p:cNvPicPr>
            <a:picLocks noChangeAspect="1"/>
          </p:cNvPicPr>
          <p:nvPr/>
        </p:nvPicPr>
        <p:blipFill>
          <a:blip r:embed="rId2" cstate="print"/>
          <a:srcRect/>
          <a:stretch>
            <a:fillRect/>
          </a:stretch>
        </p:blipFill>
        <p:spPr bwMode="auto">
          <a:xfrm>
            <a:off x="7823200" y="57150"/>
            <a:ext cx="3744384" cy="2724150"/>
          </a:xfrm>
          <a:prstGeom prst="rect">
            <a:avLst/>
          </a:prstGeom>
          <a:noFill/>
          <a:ln w="9525">
            <a:noFill/>
            <a:miter lim="800000"/>
            <a:headEnd/>
            <a:tailEnd/>
          </a:ln>
        </p:spPr>
      </p:pic>
      <p:pic>
        <p:nvPicPr>
          <p:cNvPr id="25603" name="Image 2" descr="rarebooko-1292283191-7220.jpg"/>
          <p:cNvPicPr>
            <a:picLocks noChangeAspect="1"/>
          </p:cNvPicPr>
          <p:nvPr/>
        </p:nvPicPr>
        <p:blipFill>
          <a:blip r:embed="rId3" cstate="print"/>
          <a:srcRect l="20676" t="15256" r="23940" b="20670"/>
          <a:stretch>
            <a:fillRect/>
          </a:stretch>
        </p:blipFill>
        <p:spPr bwMode="auto">
          <a:xfrm>
            <a:off x="7727951" y="2924176"/>
            <a:ext cx="3881967" cy="3724275"/>
          </a:xfrm>
          <a:prstGeom prst="rect">
            <a:avLst/>
          </a:prstGeom>
          <a:noFill/>
          <a:ln w="9525">
            <a:noFill/>
            <a:miter lim="800000"/>
            <a:headEnd/>
            <a:tailEnd/>
          </a:ln>
        </p:spPr>
      </p:pic>
      <p:pic>
        <p:nvPicPr>
          <p:cNvPr id="25604" name="Image 3" descr="staraxis1-450x306.jpg"/>
          <p:cNvPicPr>
            <a:picLocks noChangeAspect="1"/>
          </p:cNvPicPr>
          <p:nvPr/>
        </p:nvPicPr>
        <p:blipFill>
          <a:blip r:embed="rId4" cstate="print"/>
          <a:srcRect/>
          <a:stretch>
            <a:fillRect/>
          </a:stretch>
        </p:blipFill>
        <p:spPr bwMode="auto">
          <a:xfrm>
            <a:off x="239184" y="2349500"/>
            <a:ext cx="5715000" cy="2914650"/>
          </a:xfrm>
          <a:prstGeom prst="rect">
            <a:avLst/>
          </a:prstGeom>
          <a:noFill/>
          <a:ln w="9525">
            <a:noFill/>
            <a:miter lim="800000"/>
            <a:headEnd/>
            <a:tailEnd/>
          </a:ln>
        </p:spPr>
      </p:pic>
      <p:pic>
        <p:nvPicPr>
          <p:cNvPr id="25605" name="Image 4" descr="staraxis4-450x301.jpg"/>
          <p:cNvPicPr>
            <a:picLocks noChangeAspect="1"/>
          </p:cNvPicPr>
          <p:nvPr/>
        </p:nvPicPr>
        <p:blipFill>
          <a:blip r:embed="rId5" cstate="print"/>
          <a:srcRect/>
          <a:stretch>
            <a:fillRect/>
          </a:stretch>
        </p:blipFill>
        <p:spPr bwMode="auto">
          <a:xfrm>
            <a:off x="3119968" y="188914"/>
            <a:ext cx="3839633" cy="1925637"/>
          </a:xfrm>
          <a:prstGeom prst="rect">
            <a:avLst/>
          </a:prstGeom>
          <a:noFill/>
          <a:ln w="9525">
            <a:noFill/>
            <a:miter lim="800000"/>
            <a:headEnd/>
            <a:tailEnd/>
          </a:ln>
        </p:spPr>
      </p:pic>
      <p:sp>
        <p:nvSpPr>
          <p:cNvPr id="25606" name="ZoneTexte 6"/>
          <p:cNvSpPr txBox="1">
            <a:spLocks noChangeArrowheads="1"/>
          </p:cNvSpPr>
          <p:nvPr/>
        </p:nvSpPr>
        <p:spPr bwMode="auto">
          <a:xfrm>
            <a:off x="624418" y="5300663"/>
            <a:ext cx="4895849" cy="1477328"/>
          </a:xfrm>
          <a:prstGeom prst="rect">
            <a:avLst/>
          </a:prstGeom>
          <a:noFill/>
          <a:ln w="9525">
            <a:noFill/>
            <a:miter lim="800000"/>
            <a:headEnd/>
            <a:tailEnd/>
          </a:ln>
        </p:spPr>
        <p:txBody>
          <a:bodyPr>
            <a:spAutoFit/>
          </a:bodyPr>
          <a:lstStyle/>
          <a:p>
            <a:pPr algn="ctr" eaLnBrk="1" hangingPunct="1"/>
            <a:r>
              <a:rPr lang="fr-FR" altLang="fr-FR" sz="1800" dirty="0"/>
              <a:t>Charles Ross                                        </a:t>
            </a:r>
            <a:r>
              <a:rPr lang="fr-FR" altLang="fr-FR" sz="1800" dirty="0" smtClean="0"/>
              <a:t>                                     </a:t>
            </a:r>
            <a:r>
              <a:rPr lang="fr-FR" altLang="fr-FR" sz="1800" i="1" dirty="0"/>
              <a:t>Star Axis                                               </a:t>
            </a:r>
            <a:r>
              <a:rPr lang="fr-FR" altLang="fr-FR" sz="1800" i="1" dirty="0" smtClean="0"/>
              <a:t>                                 </a:t>
            </a:r>
            <a:r>
              <a:rPr lang="fr-FR" altLang="fr-FR" sz="1800" dirty="0"/>
              <a:t>Escalier : 60 m                                           </a:t>
            </a:r>
            <a:r>
              <a:rPr lang="fr-FR" altLang="fr-FR" sz="1800" dirty="0" smtClean="0"/>
              <a:t>                                  </a:t>
            </a:r>
            <a:r>
              <a:rPr lang="fr-FR" altLang="fr-FR" sz="1800" dirty="0"/>
              <a:t>1971                                                    </a:t>
            </a:r>
            <a:r>
              <a:rPr lang="fr-FR" altLang="fr-FR" sz="1800" dirty="0" smtClean="0"/>
              <a:t>                          </a:t>
            </a:r>
            <a:r>
              <a:rPr lang="fr-FR" altLang="fr-FR" sz="1800" dirty="0"/>
              <a:t>Nouveau-Mexique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335482" y="1226127"/>
            <a:ext cx="4416136" cy="1200329"/>
          </a:xfrm>
          <a:prstGeom prst="rect">
            <a:avLst/>
          </a:prstGeom>
          <a:noFill/>
        </p:spPr>
        <p:txBody>
          <a:bodyPr wrap="square" rtlCol="0">
            <a:spAutoFit/>
          </a:bodyPr>
          <a:lstStyle/>
          <a:p>
            <a:pPr algn="ctr"/>
            <a:r>
              <a:rPr lang="fr-FR" sz="7200" b="1" dirty="0" smtClean="0">
                <a:solidFill>
                  <a:srgbClr val="C00000"/>
                </a:solidFill>
              </a:rPr>
              <a:t>Jeu</a:t>
            </a:r>
            <a:endParaRPr lang="fr-FR" sz="7200" b="1" dirty="0">
              <a:solidFill>
                <a:srgbClr val="C00000"/>
              </a:solidFill>
            </a:endParaRPr>
          </a:p>
        </p:txBody>
      </p:sp>
    </p:spTree>
    <p:extLst>
      <p:ext uri="{BB962C8B-B14F-4D97-AF65-F5344CB8AC3E}">
        <p14:creationId xmlns:p14="http://schemas.microsoft.com/office/powerpoint/2010/main" val="10804008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Wolfgang Laib Cinq montagnes que l'on ne peut escalader 1984 Pollen H 7 cm.jpg"/>
          <p:cNvPicPr>
            <a:picLocks noChangeAspect="1"/>
          </p:cNvPicPr>
          <p:nvPr/>
        </p:nvPicPr>
        <p:blipFill>
          <a:blip r:embed="rId2" cstate="print"/>
          <a:stretch>
            <a:fillRect/>
          </a:stretch>
        </p:blipFill>
        <p:spPr>
          <a:xfrm>
            <a:off x="2070896" y="121398"/>
            <a:ext cx="8133981" cy="5583968"/>
          </a:xfrm>
          <a:prstGeom prst="rect">
            <a:avLst/>
          </a:prstGeom>
        </p:spPr>
      </p:pic>
      <p:sp>
        <p:nvSpPr>
          <p:cNvPr id="5" name="ZoneTexte 4"/>
          <p:cNvSpPr txBox="1"/>
          <p:nvPr/>
        </p:nvSpPr>
        <p:spPr>
          <a:xfrm>
            <a:off x="3327992" y="5805339"/>
            <a:ext cx="5619790" cy="830997"/>
          </a:xfrm>
          <a:prstGeom prst="rect">
            <a:avLst/>
          </a:prstGeom>
          <a:noFill/>
        </p:spPr>
        <p:txBody>
          <a:bodyPr wrap="square" rtlCol="0">
            <a:spAutoFit/>
          </a:bodyPr>
          <a:lstStyle/>
          <a:p>
            <a:pPr algn="ctr"/>
            <a:r>
              <a:rPr lang="fr-FR" sz="2400" b="1" dirty="0" smtClean="0">
                <a:solidFill>
                  <a:srgbClr val="C00000"/>
                </a:solidFill>
              </a:rPr>
              <a:t>Quel titre donneriez-vous à cette installation de Wolfgang </a:t>
            </a:r>
            <a:r>
              <a:rPr lang="fr-FR" sz="2400" b="1" dirty="0" err="1" smtClean="0">
                <a:solidFill>
                  <a:srgbClr val="C00000"/>
                </a:solidFill>
              </a:rPr>
              <a:t>Laib</a:t>
            </a:r>
            <a:r>
              <a:rPr lang="fr-FR" sz="2400" b="1" dirty="0" smtClean="0">
                <a:solidFill>
                  <a:srgbClr val="C00000"/>
                </a:solidFill>
              </a:rPr>
              <a:t> ?</a:t>
            </a:r>
            <a:endParaRPr lang="fr-FR" sz="2400" b="1" dirty="0">
              <a:solidFill>
                <a:srgbClr val="C00000"/>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Wolfgang Laib Cinq montagnes que l'on ne peut escalader 1984 Pollen H 7 cm.jpg"/>
          <p:cNvPicPr>
            <a:picLocks noChangeAspect="1"/>
          </p:cNvPicPr>
          <p:nvPr/>
        </p:nvPicPr>
        <p:blipFill>
          <a:blip r:embed="rId2" cstate="print"/>
          <a:stretch>
            <a:fillRect/>
          </a:stretch>
        </p:blipFill>
        <p:spPr>
          <a:xfrm>
            <a:off x="2252500" y="107139"/>
            <a:ext cx="7342416" cy="5040560"/>
          </a:xfrm>
          <a:prstGeom prst="rect">
            <a:avLst/>
          </a:prstGeom>
        </p:spPr>
      </p:pic>
      <p:sp>
        <p:nvSpPr>
          <p:cNvPr id="5" name="ZoneTexte 4"/>
          <p:cNvSpPr txBox="1"/>
          <p:nvPr/>
        </p:nvSpPr>
        <p:spPr>
          <a:xfrm>
            <a:off x="2279716" y="5173180"/>
            <a:ext cx="7315200" cy="1661993"/>
          </a:xfrm>
          <a:prstGeom prst="rect">
            <a:avLst/>
          </a:prstGeom>
          <a:noFill/>
        </p:spPr>
        <p:txBody>
          <a:bodyPr wrap="square" rtlCol="0">
            <a:spAutoFit/>
          </a:bodyPr>
          <a:lstStyle/>
          <a:p>
            <a:pPr algn="ctr"/>
            <a:r>
              <a:rPr lang="fr-FR" dirty="0" smtClean="0"/>
              <a:t>Wolfgang </a:t>
            </a:r>
            <a:r>
              <a:rPr lang="fr-FR" dirty="0" err="1" smtClean="0"/>
              <a:t>Laib</a:t>
            </a:r>
            <a:r>
              <a:rPr lang="fr-FR" dirty="0" smtClean="0"/>
              <a:t>                                                                                                                  </a:t>
            </a:r>
            <a:r>
              <a:rPr lang="fr-FR" sz="2400" b="1" i="1" dirty="0" smtClean="0">
                <a:solidFill>
                  <a:srgbClr val="C00000"/>
                </a:solidFill>
              </a:rPr>
              <a:t>Cinq montagnes que l’on ne peut escalader   </a:t>
            </a:r>
            <a:r>
              <a:rPr lang="fr-FR" sz="2400" b="1" i="1" dirty="0" smtClean="0"/>
              <a:t>                                      </a:t>
            </a:r>
            <a:r>
              <a:rPr lang="fr-FR" dirty="0" smtClean="0"/>
              <a:t>1984    </a:t>
            </a:r>
            <a:r>
              <a:rPr lang="fr-FR" sz="2400" b="1" dirty="0" smtClean="0"/>
              <a:t>                                                                                                          </a:t>
            </a:r>
            <a:r>
              <a:rPr lang="fr-FR" sz="2400" b="1" i="1" dirty="0" smtClean="0"/>
              <a:t> </a:t>
            </a:r>
            <a:r>
              <a:rPr lang="fr-FR" dirty="0" smtClean="0"/>
              <a:t>Pollen de noisetier                                                                                                                         H : 7 cm</a:t>
            </a:r>
            <a:endParaRPr lang="fr-FR" dirty="0"/>
          </a:p>
        </p:txBody>
      </p:sp>
    </p:spTree>
    <p:extLst>
      <p:ext uri="{BB962C8B-B14F-4D97-AF65-F5344CB8AC3E}">
        <p14:creationId xmlns:p14="http://schemas.microsoft.com/office/powerpoint/2010/main" val="277967064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Virginie SAVOYE\Mes documents\Mes images\TRAVAIL\Arte povera\KOSUTH Joseph, Five words in yellows neon, 1965, St Etienne.jpg"/>
          <p:cNvPicPr>
            <a:picLocks noChangeAspect="1" noChangeArrowheads="1"/>
          </p:cNvPicPr>
          <p:nvPr/>
        </p:nvPicPr>
        <p:blipFill>
          <a:blip r:embed="rId2" cstate="print"/>
          <a:srcRect/>
          <a:stretch>
            <a:fillRect/>
          </a:stretch>
        </p:blipFill>
        <p:spPr bwMode="auto">
          <a:xfrm>
            <a:off x="3908" y="100445"/>
            <a:ext cx="12176369" cy="5968873"/>
          </a:xfrm>
          <a:prstGeom prst="rect">
            <a:avLst/>
          </a:prstGeom>
          <a:noFill/>
        </p:spPr>
      </p:pic>
      <p:sp>
        <p:nvSpPr>
          <p:cNvPr id="2" name="ZoneTexte 1"/>
          <p:cNvSpPr txBox="1"/>
          <p:nvPr/>
        </p:nvSpPr>
        <p:spPr>
          <a:xfrm>
            <a:off x="1625865" y="1712511"/>
            <a:ext cx="7831015" cy="2308324"/>
          </a:xfrm>
          <a:prstGeom prst="rect">
            <a:avLst/>
          </a:prstGeom>
          <a:noFill/>
        </p:spPr>
        <p:txBody>
          <a:bodyPr wrap="square" rtlCol="0">
            <a:spAutoFit/>
          </a:bodyPr>
          <a:lstStyle/>
          <a:p>
            <a:pPr algn="ctr"/>
            <a:r>
              <a:rPr lang="fr-FR" sz="7200" b="1" dirty="0" smtClean="0">
                <a:solidFill>
                  <a:srgbClr val="C00000"/>
                </a:solidFill>
              </a:rPr>
              <a:t>Art :                          Raison et Passion</a:t>
            </a:r>
            <a:endParaRPr lang="fr-FR" sz="7200" b="1" dirty="0">
              <a:solidFill>
                <a:srgbClr val="C00000"/>
              </a:solidFill>
            </a:endParaRPr>
          </a:p>
        </p:txBody>
      </p:sp>
      <p:sp>
        <p:nvSpPr>
          <p:cNvPr id="4" name="ZoneTexte 3"/>
          <p:cNvSpPr txBox="1"/>
          <p:nvPr/>
        </p:nvSpPr>
        <p:spPr>
          <a:xfrm>
            <a:off x="5205849" y="3917371"/>
            <a:ext cx="7065818" cy="2492990"/>
          </a:xfrm>
          <a:prstGeom prst="rect">
            <a:avLst/>
          </a:prstGeom>
          <a:noFill/>
        </p:spPr>
        <p:txBody>
          <a:bodyPr wrap="square" rtlCol="0">
            <a:spAutoFit/>
          </a:bodyPr>
          <a:lstStyle/>
          <a:p>
            <a:r>
              <a:rPr lang="fr-FR" sz="2000" b="1" dirty="0" smtClean="0">
                <a:solidFill>
                  <a:srgbClr val="C00000"/>
                </a:solidFill>
              </a:rPr>
              <a:t> </a:t>
            </a:r>
            <a:r>
              <a:rPr lang="fr-FR" sz="2000" b="1" dirty="0">
                <a:solidFill>
                  <a:srgbClr val="C00000"/>
                </a:solidFill>
              </a:rPr>
              <a:t>Jacques Villon </a:t>
            </a:r>
            <a:r>
              <a:rPr lang="fr-FR" sz="2000" b="1" dirty="0" smtClean="0">
                <a:solidFill>
                  <a:srgbClr val="C00000"/>
                </a:solidFill>
              </a:rPr>
              <a:t>:</a:t>
            </a:r>
          </a:p>
          <a:p>
            <a:r>
              <a:rPr lang="fr-FR" sz="2000" b="1" dirty="0" smtClean="0">
                <a:solidFill>
                  <a:srgbClr val="C00000"/>
                </a:solidFill>
              </a:rPr>
              <a:t>« </a:t>
            </a:r>
            <a:r>
              <a:rPr lang="fr-FR" sz="2000" b="1" dirty="0">
                <a:solidFill>
                  <a:srgbClr val="C00000"/>
                </a:solidFill>
              </a:rPr>
              <a:t>L’art est un mélange d’émotion et d’impressions où l’intelligence l’emporte sur l’intuition sensible </a:t>
            </a:r>
            <a:r>
              <a:rPr lang="fr-FR" sz="2000" b="1" dirty="0" smtClean="0">
                <a:solidFill>
                  <a:srgbClr val="C00000"/>
                </a:solidFill>
              </a:rPr>
              <a:t>».</a:t>
            </a:r>
            <a:endParaRPr lang="fr-FR" sz="2000" b="1" dirty="0">
              <a:solidFill>
                <a:srgbClr val="C00000"/>
              </a:solidFill>
            </a:endParaRPr>
          </a:p>
          <a:p>
            <a:r>
              <a:rPr lang="fr-FR" sz="2000" b="1" dirty="0">
                <a:solidFill>
                  <a:srgbClr val="C00000"/>
                </a:solidFill>
              </a:rPr>
              <a:t> </a:t>
            </a:r>
          </a:p>
          <a:p>
            <a:r>
              <a:rPr lang="fr-FR" sz="2000" b="1" dirty="0">
                <a:solidFill>
                  <a:srgbClr val="C00000"/>
                </a:solidFill>
              </a:rPr>
              <a:t>Francis </a:t>
            </a:r>
            <a:r>
              <a:rPr lang="fr-FR" sz="2000" b="1" dirty="0" smtClean="0">
                <a:solidFill>
                  <a:srgbClr val="C00000"/>
                </a:solidFill>
              </a:rPr>
              <a:t>Carco :</a:t>
            </a:r>
            <a:endParaRPr lang="fr-FR" sz="2000" b="1" dirty="0">
              <a:solidFill>
                <a:srgbClr val="C00000"/>
              </a:solidFill>
            </a:endParaRPr>
          </a:p>
          <a:p>
            <a:r>
              <a:rPr lang="fr-FR" sz="2000" b="1" dirty="0" smtClean="0">
                <a:solidFill>
                  <a:srgbClr val="C00000"/>
                </a:solidFill>
              </a:rPr>
              <a:t>« </a:t>
            </a:r>
            <a:r>
              <a:rPr lang="fr-FR" sz="2000" b="1" dirty="0">
                <a:solidFill>
                  <a:srgbClr val="C00000"/>
                </a:solidFill>
              </a:rPr>
              <a:t>Tout art s’adresse aux sens, d’abord, plus qu’à l’esprit ». </a:t>
            </a:r>
            <a:endParaRPr lang="fr-FR" sz="2000" b="1" dirty="0" smtClean="0">
              <a:solidFill>
                <a:srgbClr val="C00000"/>
              </a:solidFill>
            </a:endParaRPr>
          </a:p>
          <a:p>
            <a:r>
              <a:rPr lang="fr-FR" dirty="0"/>
              <a:t> </a:t>
            </a:r>
          </a:p>
          <a:p>
            <a:endParaRPr lang="fr-FR" dirty="0"/>
          </a:p>
        </p:txBody>
      </p:sp>
    </p:spTree>
    <p:extLst>
      <p:ext uri="{BB962C8B-B14F-4D97-AF65-F5344CB8AC3E}">
        <p14:creationId xmlns:p14="http://schemas.microsoft.com/office/powerpoint/2010/main" val="230555011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Virginie SAVOYE\Mes documents\Mes images\TRAVAIL\Arte povera\KOSUTH Joseph, Five words in yellows neon, 1965, St Etienne.jpg"/>
          <p:cNvPicPr>
            <a:picLocks noChangeAspect="1" noChangeArrowheads="1"/>
          </p:cNvPicPr>
          <p:nvPr/>
        </p:nvPicPr>
        <p:blipFill rotWithShape="1">
          <a:blip r:embed="rId2" cstate="print"/>
          <a:srcRect t="10014" b="56907"/>
          <a:stretch/>
        </p:blipFill>
        <p:spPr bwMode="auto">
          <a:xfrm>
            <a:off x="758092" y="1171636"/>
            <a:ext cx="10879015" cy="1764000"/>
          </a:xfrm>
          <a:prstGeom prst="rect">
            <a:avLst/>
          </a:prstGeom>
          <a:noFill/>
        </p:spPr>
      </p:pic>
      <p:sp>
        <p:nvSpPr>
          <p:cNvPr id="9220" name="Text Box 4"/>
          <p:cNvSpPr txBox="1">
            <a:spLocks noChangeArrowheads="1"/>
          </p:cNvSpPr>
          <p:nvPr/>
        </p:nvSpPr>
        <p:spPr bwMode="auto">
          <a:xfrm>
            <a:off x="3555999" y="4028337"/>
            <a:ext cx="5283200" cy="1200329"/>
          </a:xfrm>
          <a:prstGeom prst="rect">
            <a:avLst/>
          </a:prstGeom>
          <a:noFill/>
          <a:ln w="9525">
            <a:noFill/>
            <a:miter lim="800000"/>
            <a:headEnd/>
            <a:tailEnd/>
          </a:ln>
          <a:effectLst/>
        </p:spPr>
        <p:txBody>
          <a:bodyPr>
            <a:spAutoFit/>
          </a:bodyPr>
          <a:lstStyle/>
          <a:p>
            <a:pPr algn="ctr">
              <a:spcBef>
                <a:spcPct val="50000"/>
              </a:spcBef>
            </a:pPr>
            <a:r>
              <a:rPr lang="fr-FR" dirty="0"/>
              <a:t>Joseph </a:t>
            </a:r>
            <a:r>
              <a:rPr lang="fr-FR" dirty="0" err="1" smtClean="0"/>
              <a:t>Kosuth</a:t>
            </a:r>
            <a:r>
              <a:rPr lang="fr-FR" dirty="0" smtClean="0"/>
              <a:t>                                                                        </a:t>
            </a:r>
            <a:r>
              <a:rPr lang="fr-FR" i="1" dirty="0"/>
              <a:t>Five </a:t>
            </a:r>
            <a:r>
              <a:rPr lang="fr-FR" i="1" dirty="0" err="1"/>
              <a:t>words</a:t>
            </a:r>
            <a:r>
              <a:rPr lang="fr-FR" i="1" dirty="0"/>
              <a:t> in </a:t>
            </a:r>
            <a:r>
              <a:rPr lang="fr-FR" i="1" dirty="0" err="1"/>
              <a:t>yellow</a:t>
            </a:r>
            <a:r>
              <a:rPr lang="fr-FR" i="1" dirty="0"/>
              <a:t> </a:t>
            </a:r>
            <a:r>
              <a:rPr lang="fr-FR" i="1" dirty="0" err="1" smtClean="0"/>
              <a:t>neon</a:t>
            </a:r>
            <a:r>
              <a:rPr lang="fr-FR" i="1" dirty="0" smtClean="0"/>
              <a:t>, </a:t>
            </a:r>
            <a:r>
              <a:rPr lang="fr-FR" dirty="0" smtClean="0"/>
              <a:t> </a:t>
            </a:r>
            <a:r>
              <a:rPr lang="fr-FR" dirty="0"/>
              <a:t>1965                                                  </a:t>
            </a:r>
            <a:r>
              <a:rPr lang="fr-FR" dirty="0" smtClean="0"/>
              <a:t>18 x 244 cm                                                                                   Musée </a:t>
            </a:r>
            <a:r>
              <a:rPr lang="fr-FR" dirty="0"/>
              <a:t>d’Art </a:t>
            </a:r>
            <a:r>
              <a:rPr lang="fr-FR" dirty="0" smtClean="0"/>
              <a:t>Moderne,  Saint </a:t>
            </a:r>
            <a:r>
              <a:rPr lang="fr-FR" dirty="0"/>
              <a:t>Etienne</a:t>
            </a:r>
          </a:p>
        </p:txBody>
      </p:sp>
    </p:spTree>
    <p:extLst>
      <p:ext uri="{BB962C8B-B14F-4D97-AF65-F5344CB8AC3E}">
        <p14:creationId xmlns:p14="http://schemas.microsoft.com/office/powerpoint/2010/main" val="1023140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688190" y="4998174"/>
            <a:ext cx="6480720" cy="1477328"/>
          </a:xfrm>
          <a:prstGeom prst="rect">
            <a:avLst/>
          </a:prstGeom>
          <a:noFill/>
        </p:spPr>
        <p:txBody>
          <a:bodyPr wrap="square" rtlCol="0">
            <a:spAutoFit/>
          </a:bodyPr>
          <a:lstStyle/>
          <a:p>
            <a:pPr algn="ctr"/>
            <a:r>
              <a:rPr lang="fr-FR" dirty="0"/>
              <a:t>El Greco                                                                                                               </a:t>
            </a:r>
            <a:r>
              <a:rPr lang="fr-FR" i="1" dirty="0"/>
              <a:t>Le Voile de Véronique                                                                                       </a:t>
            </a:r>
            <a:r>
              <a:rPr lang="fr-FR" dirty="0"/>
              <a:t>1580-82                                                                                                            Huile sur toile,  51 x 66 cm                                                                           Coll. Part.</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6733" y="184126"/>
            <a:ext cx="6023635" cy="459667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377" y="161479"/>
            <a:ext cx="4362185" cy="4619324"/>
          </a:xfrm>
          <a:prstGeom prst="rect">
            <a:avLst/>
          </a:prstGeom>
        </p:spPr>
      </p:pic>
      <p:sp>
        <p:nvSpPr>
          <p:cNvPr id="6" name="ZoneTexte 5"/>
          <p:cNvSpPr txBox="1"/>
          <p:nvPr/>
        </p:nvSpPr>
        <p:spPr>
          <a:xfrm>
            <a:off x="2191724" y="4923473"/>
            <a:ext cx="2445489" cy="1754326"/>
          </a:xfrm>
          <a:prstGeom prst="rect">
            <a:avLst/>
          </a:prstGeom>
          <a:noFill/>
        </p:spPr>
        <p:txBody>
          <a:bodyPr wrap="square" rtlCol="0">
            <a:spAutoFit/>
          </a:bodyPr>
          <a:lstStyle/>
          <a:p>
            <a:pPr algn="ctr"/>
            <a:r>
              <a:rPr lang="fr-FR" dirty="0"/>
              <a:t>El </a:t>
            </a:r>
            <a:r>
              <a:rPr lang="fr-FR" dirty="0" smtClean="0"/>
              <a:t>Greco                                              </a:t>
            </a:r>
            <a:r>
              <a:rPr lang="fr-FR" i="1" dirty="0"/>
              <a:t>Le Voile de Véronique </a:t>
            </a:r>
            <a:r>
              <a:rPr lang="fr-FR" dirty="0" smtClean="0"/>
              <a:t>Vers 1580                                 </a:t>
            </a:r>
            <a:r>
              <a:rPr lang="fr-FR" dirty="0"/>
              <a:t>Huile sur </a:t>
            </a:r>
            <a:r>
              <a:rPr lang="fr-FR" dirty="0" smtClean="0"/>
              <a:t>toile                                  </a:t>
            </a:r>
            <a:r>
              <a:rPr lang="fr-FR" dirty="0"/>
              <a:t>84 x 91 </a:t>
            </a:r>
            <a:r>
              <a:rPr lang="fr-FR" dirty="0" smtClean="0"/>
              <a:t>cm                              Tolède</a:t>
            </a:r>
            <a:endParaRPr lang="fr-FR"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Documents and Settings\Virginie SAVOYE\Mes documents\Mes images\TRAVAIL\Arte povera\PAOLINI Giulio, 2200-H, 1965, Toile photographique, 126x90,2cm, Winthertu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1035" y="236684"/>
            <a:ext cx="4665663"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ChangeArrowheads="1"/>
          </p:cNvSpPr>
          <p:nvPr/>
        </p:nvSpPr>
        <p:spPr bwMode="auto">
          <a:xfrm>
            <a:off x="6538913" y="4810082"/>
            <a:ext cx="3200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dirty="0">
                <a:latin typeface="Calibri" panose="020F0502020204030204" pitchFamily="34" charset="0"/>
              </a:rPr>
              <a:t>Giulio </a:t>
            </a:r>
            <a:r>
              <a:rPr lang="fr-FR" altLang="fr-FR" dirty="0" err="1" smtClean="0">
                <a:latin typeface="Calibri" panose="020F0502020204030204" pitchFamily="34" charset="0"/>
              </a:rPr>
              <a:t>Paolini</a:t>
            </a:r>
            <a:r>
              <a:rPr lang="fr-FR" altLang="fr-FR" dirty="0" smtClean="0">
                <a:latin typeface="Calibri" panose="020F0502020204030204" pitchFamily="34" charset="0"/>
              </a:rPr>
              <a:t>                             </a:t>
            </a:r>
            <a:r>
              <a:rPr lang="fr-FR" altLang="fr-FR" i="1" dirty="0" smtClean="0">
                <a:latin typeface="Calibri" panose="020F0502020204030204" pitchFamily="34" charset="0"/>
              </a:rPr>
              <a:t>2200/H                                                          </a:t>
            </a:r>
            <a:r>
              <a:rPr lang="fr-FR" altLang="fr-FR" dirty="0" smtClean="0">
                <a:latin typeface="Calibri" panose="020F0502020204030204" pitchFamily="34" charset="0"/>
              </a:rPr>
              <a:t> </a:t>
            </a:r>
            <a:r>
              <a:rPr lang="fr-FR" altLang="fr-FR" dirty="0">
                <a:latin typeface="Calibri" panose="020F0502020204030204" pitchFamily="34" charset="0"/>
              </a:rPr>
              <a:t>1965 </a:t>
            </a:r>
            <a:r>
              <a:rPr lang="fr-FR" altLang="fr-FR" dirty="0" smtClean="0">
                <a:latin typeface="Calibri" panose="020F0502020204030204" pitchFamily="34" charset="0"/>
              </a:rPr>
              <a:t>                                             Crayon </a:t>
            </a:r>
            <a:r>
              <a:rPr lang="fr-FR" altLang="fr-FR" dirty="0">
                <a:latin typeface="Calibri" panose="020F0502020204030204" pitchFamily="34" charset="0"/>
              </a:rPr>
              <a:t>sur toile photographique 126 x 90,2 cm                        </a:t>
            </a:r>
            <a:r>
              <a:rPr lang="fr-FR" altLang="fr-FR" dirty="0" err="1">
                <a:latin typeface="Calibri" panose="020F0502020204030204" pitchFamily="34" charset="0"/>
              </a:rPr>
              <a:t>Winthertur</a:t>
            </a:r>
            <a:endParaRPr lang="fr-FR" altLang="fr-FR" dirty="0">
              <a:latin typeface="Calibri" panose="020F0502020204030204" pitchFamily="34" charset="0"/>
            </a:endParaRPr>
          </a:p>
        </p:txBody>
      </p:sp>
      <p:pic>
        <p:nvPicPr>
          <p:cNvPr id="25604" name="Picture 4" descr="C:\Documents and Settings\Virginie SAVOYE\Mes documents\Mes images\TRAVAIL\ZZZ A graver\POUSSIN Nicolas, Autoportrait, 1650, Huile sur toile, 0,98x0,74cm, Louvre, Par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1" y="228601"/>
            <a:ext cx="221932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p:cNvSpPr>
            <a:spLocks noChangeArrowheads="1"/>
          </p:cNvSpPr>
          <p:nvPr/>
        </p:nvSpPr>
        <p:spPr bwMode="auto">
          <a:xfrm>
            <a:off x="6858000" y="3200401"/>
            <a:ext cx="3581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dirty="0">
                <a:latin typeface="Calibri" panose="020F0502020204030204" pitchFamily="34" charset="0"/>
              </a:rPr>
              <a:t>Nicolas </a:t>
            </a:r>
            <a:r>
              <a:rPr lang="fr-FR" altLang="fr-FR" dirty="0" smtClean="0">
                <a:latin typeface="Calibri" panose="020F0502020204030204" pitchFamily="34" charset="0"/>
              </a:rPr>
              <a:t>Poussin                           </a:t>
            </a:r>
            <a:r>
              <a:rPr lang="fr-FR" altLang="fr-FR" i="1" dirty="0">
                <a:latin typeface="Calibri" panose="020F0502020204030204" pitchFamily="34" charset="0"/>
              </a:rPr>
              <a:t>Autoportrait</a:t>
            </a:r>
            <a:r>
              <a:rPr lang="fr-FR" altLang="fr-FR" dirty="0">
                <a:latin typeface="Calibri" panose="020F0502020204030204" pitchFamily="34" charset="0"/>
              </a:rPr>
              <a:t>, 1650                                     Huile sur toile                                       0,98 x 0,74 cm                                        Louvre</a:t>
            </a:r>
          </a:p>
        </p:txBody>
      </p:sp>
      <p:cxnSp>
        <p:nvCxnSpPr>
          <p:cNvPr id="7" name="Connecteur droit avec flèche 6"/>
          <p:cNvCxnSpPr/>
          <p:nvPr/>
        </p:nvCxnSpPr>
        <p:spPr>
          <a:xfrm rot="5400000" flipH="1" flipV="1">
            <a:off x="9525001" y="3429001"/>
            <a:ext cx="43021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rot="10800000">
            <a:off x="6965805" y="5049982"/>
            <a:ext cx="42862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1026" descr="C:\Documents and Settings\Jean-Paul\Mes documents\Mes images\Van Gogh\VAN GOGH, Autoportrait à l'oreille coupée, Arles, Janvier 1889, Huile sur toile, 51x45cm, Chicago, Collection Bloc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7535" y="152400"/>
            <a:ext cx="5895975" cy="6553200"/>
          </a:xfrm>
          <a:prstGeom prst="rect">
            <a:avLst/>
          </a:prstGeom>
          <a:noFill/>
          <a:extLst>
            <a:ext uri="{909E8E84-426E-40DD-AFC4-6F175D3DCCD1}">
              <a14:hiddenFill xmlns:a14="http://schemas.microsoft.com/office/drawing/2010/main">
                <a:solidFill>
                  <a:srgbClr val="FFFFFF"/>
                </a:solidFill>
              </a14:hiddenFill>
            </a:ext>
          </a:extLst>
        </p:spPr>
      </p:pic>
      <p:sp>
        <p:nvSpPr>
          <p:cNvPr id="155651" name="Rectangle 1027"/>
          <p:cNvSpPr>
            <a:spLocks noChangeArrowheads="1"/>
          </p:cNvSpPr>
          <p:nvPr/>
        </p:nvSpPr>
        <p:spPr bwMode="auto">
          <a:xfrm>
            <a:off x="8077200" y="4007429"/>
            <a:ext cx="3048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dirty="0"/>
              <a:t>Vincent Van </a:t>
            </a:r>
            <a:r>
              <a:rPr lang="fr-FR" altLang="fr-FR" dirty="0" smtClean="0"/>
              <a:t>Gogh                        </a:t>
            </a:r>
            <a:r>
              <a:rPr lang="fr-FR" altLang="fr-FR" i="1" dirty="0"/>
              <a:t>Autoportrait                                 à l'oreille coupée</a:t>
            </a:r>
            <a:r>
              <a:rPr lang="fr-FR" altLang="fr-FR" dirty="0"/>
              <a:t>                      Arles                                         Janvier 1889                              Huile sur toile                   </a:t>
            </a:r>
            <a:r>
              <a:rPr lang="fr-FR" altLang="fr-FR" dirty="0" smtClean="0"/>
              <a:t>                        </a:t>
            </a:r>
            <a:r>
              <a:rPr lang="fr-FR" altLang="fr-FR" dirty="0"/>
              <a:t>51 x 45 cm                           Chicago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026" descr="C:\Documents and Settings\Jean-Paul\Mes documents\Mes images\Symbolisme\Edvard MUNCH, Puberté, 1894, 148x107cm,Oslo, Collection Gallerie Nationa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7992" y="76200"/>
            <a:ext cx="3944815" cy="5462052"/>
          </a:xfrm>
          <a:prstGeom prst="rect">
            <a:avLst/>
          </a:prstGeom>
          <a:noFill/>
          <a:extLst>
            <a:ext uri="{909E8E84-426E-40DD-AFC4-6F175D3DCCD1}">
              <a14:hiddenFill xmlns:a14="http://schemas.microsoft.com/office/drawing/2010/main">
                <a:solidFill>
                  <a:srgbClr val="FFFFFF"/>
                </a:solidFill>
              </a14:hiddenFill>
            </a:ext>
          </a:extLst>
        </p:spPr>
      </p:pic>
      <p:pic>
        <p:nvPicPr>
          <p:cNvPr id="129027" name="Picture 1027" descr="C:\Documents and Settings\Jean-Paul\Mes documents\Mes images\Symbolisme\Edvard MUNCH, Le cri, 1893, 91x73,5cm,Oslo, Collection Gallerie Nationa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8714" y="76200"/>
            <a:ext cx="4405405" cy="5462052"/>
          </a:xfrm>
          <a:prstGeom prst="rect">
            <a:avLst/>
          </a:prstGeom>
          <a:noFill/>
          <a:extLst>
            <a:ext uri="{909E8E84-426E-40DD-AFC4-6F175D3DCCD1}">
              <a14:hiddenFill xmlns:a14="http://schemas.microsoft.com/office/drawing/2010/main">
                <a:solidFill>
                  <a:srgbClr val="FFFFFF"/>
                </a:solidFill>
              </a14:hiddenFill>
            </a:ext>
          </a:extLst>
        </p:spPr>
      </p:pic>
      <p:sp>
        <p:nvSpPr>
          <p:cNvPr id="129028" name="Text Box 1028"/>
          <p:cNvSpPr txBox="1">
            <a:spLocks noChangeArrowheads="1"/>
          </p:cNvSpPr>
          <p:nvPr/>
        </p:nvSpPr>
        <p:spPr bwMode="auto">
          <a:xfrm>
            <a:off x="1752600" y="5623349"/>
            <a:ext cx="2895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dirty="0"/>
              <a:t>Edvard </a:t>
            </a:r>
            <a:r>
              <a:rPr lang="fr-FR" altLang="fr-FR" dirty="0" smtClean="0"/>
              <a:t>Munch</a:t>
            </a:r>
            <a:r>
              <a:rPr lang="fr-FR" altLang="fr-FR" i="1" dirty="0" smtClean="0"/>
              <a:t>               </a:t>
            </a:r>
            <a:r>
              <a:rPr lang="fr-FR" altLang="fr-FR" i="1" dirty="0"/>
              <a:t>Puberté</a:t>
            </a:r>
            <a:r>
              <a:rPr lang="fr-FR" altLang="fr-FR" b="1" i="1" dirty="0"/>
              <a:t>, </a:t>
            </a:r>
            <a:r>
              <a:rPr lang="fr-FR" altLang="fr-FR" dirty="0"/>
              <a:t>1894                                                     148 x 107 cm                            Oslo</a:t>
            </a:r>
          </a:p>
        </p:txBody>
      </p:sp>
      <p:sp>
        <p:nvSpPr>
          <p:cNvPr id="129029" name="Rectangle 1029"/>
          <p:cNvSpPr>
            <a:spLocks noChangeArrowheads="1"/>
          </p:cNvSpPr>
          <p:nvPr/>
        </p:nvSpPr>
        <p:spPr bwMode="auto">
          <a:xfrm>
            <a:off x="6526214" y="5646371"/>
            <a:ext cx="406558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dirty="0"/>
              <a:t>Edvard </a:t>
            </a:r>
            <a:r>
              <a:rPr lang="fr-FR" altLang="fr-FR" dirty="0" smtClean="0"/>
              <a:t>Munch                                                       </a:t>
            </a:r>
            <a:r>
              <a:rPr lang="fr-FR" altLang="fr-FR" i="1" dirty="0"/>
              <a:t>Le cri</a:t>
            </a:r>
            <a:r>
              <a:rPr lang="fr-FR" altLang="fr-FR" dirty="0"/>
              <a:t>, 1893                               </a:t>
            </a:r>
            <a:r>
              <a:rPr lang="fr-FR" altLang="fr-FR" dirty="0" smtClean="0"/>
              <a:t>                                 </a:t>
            </a:r>
            <a:r>
              <a:rPr lang="fr-FR" altLang="fr-FR" dirty="0"/>
              <a:t>91 x 73,5 cm                                           </a:t>
            </a:r>
            <a:r>
              <a:rPr lang="fr-FR" altLang="fr-FR" dirty="0" smtClean="0"/>
              <a:t> </a:t>
            </a:r>
          </a:p>
          <a:p>
            <a:pPr algn="ctr"/>
            <a:r>
              <a:rPr lang="fr-FR" altLang="fr-FR" dirty="0" smtClean="0"/>
              <a:t>Oslo</a:t>
            </a:r>
            <a:endParaRPr lang="fr-FR" altLang="fr-FR"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Virginie SAVOYE\Mes documents\Mes images\TRAVAIL\Arte povera\JUDD Donald, Stack, 1973, 470cm, Aluminium et plexiglas, MNAM, Paris.jpg"/>
          <p:cNvPicPr>
            <a:picLocks noChangeAspect="1" noChangeArrowheads="1"/>
          </p:cNvPicPr>
          <p:nvPr/>
        </p:nvPicPr>
        <p:blipFill>
          <a:blip r:embed="rId2" cstate="print"/>
          <a:srcRect/>
          <a:stretch>
            <a:fillRect/>
          </a:stretch>
        </p:blipFill>
        <p:spPr bwMode="auto">
          <a:xfrm>
            <a:off x="203200" y="152400"/>
            <a:ext cx="3911600" cy="4577404"/>
          </a:xfrm>
          <a:prstGeom prst="rect">
            <a:avLst/>
          </a:prstGeom>
          <a:noFill/>
        </p:spPr>
      </p:pic>
      <p:pic>
        <p:nvPicPr>
          <p:cNvPr id="7171" name="Picture 3" descr="C:\Documents and Settings\Virginie SAVOYE\Mes documents\Mes images\TRAVAIL\Arte povera\LEWITT Sol, Structure, 1966.jpg"/>
          <p:cNvPicPr>
            <a:picLocks noChangeAspect="1" noChangeArrowheads="1"/>
          </p:cNvPicPr>
          <p:nvPr/>
        </p:nvPicPr>
        <p:blipFill>
          <a:blip r:embed="rId3" cstate="print"/>
          <a:srcRect/>
          <a:stretch>
            <a:fillRect/>
          </a:stretch>
        </p:blipFill>
        <p:spPr bwMode="auto">
          <a:xfrm>
            <a:off x="4790558" y="1897925"/>
            <a:ext cx="7213600" cy="3398838"/>
          </a:xfrm>
          <a:prstGeom prst="rect">
            <a:avLst/>
          </a:prstGeom>
          <a:noFill/>
        </p:spPr>
      </p:pic>
      <p:sp>
        <p:nvSpPr>
          <p:cNvPr id="7173" name="Text Box 5"/>
          <p:cNvSpPr txBox="1">
            <a:spLocks noChangeArrowheads="1"/>
          </p:cNvSpPr>
          <p:nvPr/>
        </p:nvSpPr>
        <p:spPr bwMode="auto">
          <a:xfrm>
            <a:off x="406400" y="4876800"/>
            <a:ext cx="3149600" cy="1754326"/>
          </a:xfrm>
          <a:prstGeom prst="rect">
            <a:avLst/>
          </a:prstGeom>
          <a:noFill/>
          <a:ln w="9525">
            <a:noFill/>
            <a:miter lim="800000"/>
            <a:headEnd/>
            <a:tailEnd/>
          </a:ln>
          <a:effectLst/>
        </p:spPr>
        <p:txBody>
          <a:bodyPr>
            <a:spAutoFit/>
          </a:bodyPr>
          <a:lstStyle/>
          <a:p>
            <a:pPr algn="ctr">
              <a:spcBef>
                <a:spcPct val="50000"/>
              </a:spcBef>
            </a:pPr>
            <a:r>
              <a:rPr lang="fr-FR" dirty="0"/>
              <a:t>Donald </a:t>
            </a:r>
            <a:r>
              <a:rPr lang="fr-FR" dirty="0" err="1" smtClean="0"/>
              <a:t>Judd</a:t>
            </a:r>
            <a:r>
              <a:rPr lang="fr-FR" dirty="0" smtClean="0"/>
              <a:t>                                    </a:t>
            </a:r>
            <a:r>
              <a:rPr lang="fr-FR" i="1" dirty="0" err="1" smtClean="0"/>
              <a:t>Stack</a:t>
            </a:r>
            <a:r>
              <a:rPr lang="fr-FR" dirty="0" smtClean="0"/>
              <a:t>                                                    1973                                            </a:t>
            </a:r>
            <a:r>
              <a:rPr lang="fr-FR" dirty="0"/>
              <a:t>Aluminium et </a:t>
            </a:r>
            <a:r>
              <a:rPr lang="fr-FR" dirty="0" smtClean="0"/>
              <a:t>plexiglas                  470 cm                                            </a:t>
            </a:r>
            <a:r>
              <a:rPr lang="fr-FR" dirty="0"/>
              <a:t>MNAM, Paris</a:t>
            </a:r>
          </a:p>
        </p:txBody>
      </p:sp>
      <p:sp>
        <p:nvSpPr>
          <p:cNvPr id="7174" name="Text Box 6"/>
          <p:cNvSpPr txBox="1">
            <a:spLocks noChangeArrowheads="1"/>
          </p:cNvSpPr>
          <p:nvPr/>
        </p:nvSpPr>
        <p:spPr bwMode="auto">
          <a:xfrm>
            <a:off x="6523665" y="5399568"/>
            <a:ext cx="3747386" cy="1200329"/>
          </a:xfrm>
          <a:prstGeom prst="rect">
            <a:avLst/>
          </a:prstGeom>
          <a:noFill/>
          <a:ln w="9525">
            <a:noFill/>
            <a:miter lim="800000"/>
            <a:headEnd/>
            <a:tailEnd/>
          </a:ln>
          <a:effectLst/>
        </p:spPr>
        <p:txBody>
          <a:bodyPr wrap="square">
            <a:spAutoFit/>
          </a:bodyPr>
          <a:lstStyle/>
          <a:p>
            <a:pPr algn="ctr">
              <a:spcBef>
                <a:spcPct val="50000"/>
              </a:spcBef>
            </a:pPr>
            <a:r>
              <a:rPr lang="fr-FR" dirty="0"/>
              <a:t>Sol Le </a:t>
            </a:r>
            <a:r>
              <a:rPr lang="fr-FR" dirty="0" smtClean="0"/>
              <a:t>Witt                                                                                                                            </a:t>
            </a:r>
            <a:r>
              <a:rPr lang="fr-FR" dirty="0"/>
              <a:t>S</a:t>
            </a:r>
            <a:r>
              <a:rPr lang="fr-FR" i="1" dirty="0" smtClean="0"/>
              <a:t>tructure</a:t>
            </a:r>
            <a:r>
              <a:rPr lang="fr-FR" dirty="0" smtClean="0"/>
              <a:t>                                                          1966</a:t>
            </a:r>
            <a:r>
              <a:rPr lang="fr-FR" dirty="0"/>
              <a:t> </a:t>
            </a:r>
            <a:r>
              <a:rPr lang="fr-FR" dirty="0" smtClean="0"/>
              <a:t>                                                                  </a:t>
            </a:r>
            <a:r>
              <a:rPr lang="fr-FR" dirty="0"/>
              <a:t>Acier laqué blanc</a:t>
            </a:r>
          </a:p>
        </p:txBody>
      </p:sp>
      <p:cxnSp>
        <p:nvCxnSpPr>
          <p:cNvPr id="5" name="Connecteur droit avec flèche 4"/>
          <p:cNvCxnSpPr/>
          <p:nvPr/>
        </p:nvCxnSpPr>
        <p:spPr>
          <a:xfrm flipV="1">
            <a:off x="2847618" y="4945071"/>
            <a:ext cx="0" cy="3516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flipV="1">
            <a:off x="9165265" y="5486400"/>
            <a:ext cx="0" cy="350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29096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026" descr="C:\Documents and Settings\Virginie SAVOYE\Mes documents\Mes images\GP_sentimentalac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8428" y="299484"/>
            <a:ext cx="7133163" cy="631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1027"/>
          <p:cNvSpPr txBox="1">
            <a:spLocks noChangeArrowheads="1"/>
          </p:cNvSpPr>
          <p:nvPr/>
        </p:nvSpPr>
        <p:spPr bwMode="auto">
          <a:xfrm>
            <a:off x="8805531" y="4308365"/>
            <a:ext cx="3962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dirty="0">
                <a:latin typeface="+mn-lt"/>
              </a:rPr>
              <a:t>Gina Pane           </a:t>
            </a:r>
            <a:r>
              <a:rPr lang="fr-FR" dirty="0" smtClean="0">
                <a:latin typeface="+mn-lt"/>
              </a:rPr>
              <a:t>                                        </a:t>
            </a:r>
            <a:r>
              <a:rPr lang="fr-FR" i="1" dirty="0">
                <a:latin typeface="+mn-lt"/>
              </a:rPr>
              <a:t>Action </a:t>
            </a:r>
            <a:r>
              <a:rPr lang="fr-FR" i="1" dirty="0" smtClean="0">
                <a:latin typeface="+mn-lt"/>
              </a:rPr>
              <a:t>sentimentale                                           </a:t>
            </a:r>
            <a:r>
              <a:rPr lang="fr-FR" dirty="0" smtClean="0">
                <a:latin typeface="+mn-lt"/>
              </a:rPr>
              <a:t> </a:t>
            </a:r>
            <a:r>
              <a:rPr lang="fr-FR" dirty="0">
                <a:latin typeface="+mn-lt"/>
              </a:rPr>
              <a:t>9 novembre 1973</a:t>
            </a:r>
            <a:br>
              <a:rPr lang="fr-FR" dirty="0">
                <a:latin typeface="+mn-lt"/>
              </a:rPr>
            </a:br>
            <a:r>
              <a:rPr lang="fr-FR" dirty="0">
                <a:latin typeface="+mn-lt"/>
              </a:rPr>
              <a:t>Constat de l'action </a:t>
            </a:r>
            <a:r>
              <a:rPr lang="fr-FR" dirty="0" smtClean="0">
                <a:latin typeface="+mn-lt"/>
              </a:rPr>
              <a:t>réalisée                              </a:t>
            </a:r>
            <a:r>
              <a:rPr lang="fr-FR" dirty="0">
                <a:latin typeface="+mn-lt"/>
              </a:rPr>
              <a:t>à la galerie </a:t>
            </a:r>
            <a:r>
              <a:rPr lang="fr-FR" dirty="0" err="1" smtClean="0">
                <a:latin typeface="+mn-lt"/>
              </a:rPr>
              <a:t>Diagramma</a:t>
            </a:r>
            <a:r>
              <a:rPr lang="fr-FR" dirty="0">
                <a:latin typeface="+mn-lt"/>
              </a:rPr>
              <a:t> </a:t>
            </a:r>
            <a:r>
              <a:rPr lang="fr-FR" dirty="0" smtClean="0">
                <a:latin typeface="+mn-lt"/>
              </a:rPr>
              <a:t>                       </a:t>
            </a:r>
            <a:r>
              <a:rPr lang="fr-FR" dirty="0">
                <a:latin typeface="+mn-lt"/>
              </a:rPr>
              <a:t>Milan </a:t>
            </a:r>
            <a:r>
              <a:rPr lang="fr-FR" dirty="0" smtClean="0">
                <a:latin typeface="+mn-lt"/>
              </a:rPr>
              <a:t>1973                                                                </a:t>
            </a:r>
            <a:endParaRPr lang="fr-FR" dirty="0">
              <a:latin typeface="+mn-lt"/>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07323" y="1477108"/>
            <a:ext cx="6365631" cy="1200329"/>
          </a:xfrm>
          <a:prstGeom prst="rect">
            <a:avLst/>
          </a:prstGeom>
          <a:noFill/>
        </p:spPr>
        <p:txBody>
          <a:bodyPr wrap="square" rtlCol="0">
            <a:spAutoFit/>
          </a:bodyPr>
          <a:lstStyle/>
          <a:p>
            <a:pPr algn="ctr"/>
            <a:r>
              <a:rPr lang="fr-FR" sz="7200" b="1" dirty="0" smtClean="0">
                <a:solidFill>
                  <a:srgbClr val="C00000"/>
                </a:solidFill>
              </a:rPr>
              <a:t>Jeu</a:t>
            </a:r>
            <a:endParaRPr lang="fr-FR" sz="7200" b="1" dirty="0">
              <a:solidFill>
                <a:srgbClr val="C00000"/>
              </a:solidFill>
            </a:endParaRPr>
          </a:p>
        </p:txBody>
      </p:sp>
    </p:spTree>
    <p:extLst>
      <p:ext uri="{BB962C8B-B14F-4D97-AF65-F5344CB8AC3E}">
        <p14:creationId xmlns:p14="http://schemas.microsoft.com/office/powerpoint/2010/main" val="3745079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903227" y="5934670"/>
            <a:ext cx="6552728" cy="923330"/>
          </a:xfrm>
          <a:prstGeom prst="rect">
            <a:avLst/>
          </a:prstGeom>
          <a:noFill/>
        </p:spPr>
        <p:txBody>
          <a:bodyPr wrap="square" rtlCol="0">
            <a:spAutoFit/>
          </a:bodyPr>
          <a:lstStyle/>
          <a:p>
            <a:pPr algn="ctr"/>
            <a:r>
              <a:rPr lang="fr-FR" dirty="0"/>
              <a:t>Jacques Louis David                                                                                          </a:t>
            </a:r>
            <a:r>
              <a:rPr lang="fr-FR" i="1" dirty="0"/>
              <a:t>Le Serment des Horaces,  </a:t>
            </a:r>
            <a:r>
              <a:rPr lang="fr-FR" dirty="0"/>
              <a:t> 1784                                                                     Huile sur toile,  330 x 425 cm,  Louvre</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278" y="150245"/>
            <a:ext cx="7482626" cy="5799035"/>
          </a:xfrm>
          <a:prstGeom prst="rect">
            <a:avLst/>
          </a:prstGeom>
        </p:spPr>
      </p:pic>
      <p:sp>
        <p:nvSpPr>
          <p:cNvPr id="3" name="ZoneTexte 2"/>
          <p:cNvSpPr txBox="1"/>
          <p:nvPr/>
        </p:nvSpPr>
        <p:spPr>
          <a:xfrm>
            <a:off x="8040029" y="2018371"/>
            <a:ext cx="3902927" cy="830997"/>
          </a:xfrm>
          <a:prstGeom prst="rect">
            <a:avLst/>
          </a:prstGeom>
          <a:noFill/>
        </p:spPr>
        <p:txBody>
          <a:bodyPr wrap="square" rtlCol="0">
            <a:spAutoFit/>
          </a:bodyPr>
          <a:lstStyle/>
          <a:p>
            <a:r>
              <a:rPr lang="fr-FR" sz="2400" b="1" dirty="0" smtClean="0">
                <a:solidFill>
                  <a:srgbClr val="C00000"/>
                </a:solidFill>
              </a:rPr>
              <a:t>Que disent les personnages de ce tableau néo-classique ?</a:t>
            </a:r>
            <a:endParaRPr lang="fr-FR" sz="2400" b="1" dirty="0">
              <a:solidFill>
                <a:srgbClr val="C00000"/>
              </a:solidFill>
            </a:endParaRPr>
          </a:p>
        </p:txBody>
      </p:sp>
      <p:sp>
        <p:nvSpPr>
          <p:cNvPr id="5" name="Bulle ronde 4"/>
          <p:cNvSpPr/>
          <p:nvPr/>
        </p:nvSpPr>
        <p:spPr>
          <a:xfrm>
            <a:off x="1516566" y="1237784"/>
            <a:ext cx="1717288" cy="992459"/>
          </a:xfrm>
          <a:prstGeom prst="wedgeEllipseCallou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t>
            </a:r>
            <a:endParaRPr lang="fr-FR" dirty="0"/>
          </a:p>
        </p:txBody>
      </p:sp>
      <p:sp>
        <p:nvSpPr>
          <p:cNvPr id="6" name="Bulle ronde 5"/>
          <p:cNvSpPr/>
          <p:nvPr/>
        </p:nvSpPr>
        <p:spPr>
          <a:xfrm>
            <a:off x="3914078" y="1338146"/>
            <a:ext cx="1559055" cy="892097"/>
          </a:xfrm>
          <a:prstGeom prst="wedgeEllipseCallou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t>
            </a:r>
            <a:endParaRPr lang="fr-FR" dirty="0"/>
          </a:p>
        </p:txBody>
      </p:sp>
      <p:sp>
        <p:nvSpPr>
          <p:cNvPr id="7" name="Bulle ronde 6"/>
          <p:cNvSpPr/>
          <p:nvPr/>
        </p:nvSpPr>
        <p:spPr>
          <a:xfrm>
            <a:off x="6501161" y="2433869"/>
            <a:ext cx="1260088" cy="802888"/>
          </a:xfrm>
          <a:prstGeom prst="wedgeEllipseCallou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t>
            </a:r>
            <a:endParaRPr lang="fr-FR"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1368" y="248610"/>
            <a:ext cx="8528246" cy="6609390"/>
          </a:xfrm>
          <a:prstGeom prst="rect">
            <a:avLst/>
          </a:prstGeom>
        </p:spPr>
      </p:pic>
      <p:sp>
        <p:nvSpPr>
          <p:cNvPr id="3" name="Bulle ronde 2"/>
          <p:cNvSpPr/>
          <p:nvPr/>
        </p:nvSpPr>
        <p:spPr>
          <a:xfrm>
            <a:off x="2196156" y="1505415"/>
            <a:ext cx="2754352" cy="1198204"/>
          </a:xfrm>
          <a:prstGeom prst="wedgeEllipseCallou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Attention ! Gérard,</a:t>
            </a:r>
          </a:p>
          <a:p>
            <a:pPr algn="ctr"/>
            <a:r>
              <a:rPr lang="fr-FR" dirty="0" smtClean="0"/>
              <a:t>Tu vas te blesser…</a:t>
            </a:r>
            <a:endParaRPr lang="fr-FR" dirty="0"/>
          </a:p>
        </p:txBody>
      </p:sp>
      <p:sp>
        <p:nvSpPr>
          <p:cNvPr id="5" name="Bulle ronde 4"/>
          <p:cNvSpPr/>
          <p:nvPr/>
        </p:nvSpPr>
        <p:spPr>
          <a:xfrm>
            <a:off x="8044734" y="2614409"/>
            <a:ext cx="1738503" cy="1097060"/>
          </a:xfrm>
          <a:prstGeom prst="wedgeEllipseCallou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Mon Dieu, </a:t>
            </a:r>
          </a:p>
          <a:p>
            <a:pPr algn="ctr"/>
            <a:r>
              <a:rPr lang="fr-FR" dirty="0"/>
              <a:t>q</a:t>
            </a:r>
            <a:r>
              <a:rPr lang="fr-FR" dirty="0" smtClean="0"/>
              <a:t>u’ils sont bêtes !</a:t>
            </a:r>
            <a:endParaRPr lang="fr-FR" dirty="0"/>
          </a:p>
        </p:txBody>
      </p:sp>
      <p:sp>
        <p:nvSpPr>
          <p:cNvPr id="4" name="Bulle ronde 3"/>
          <p:cNvSpPr/>
          <p:nvPr/>
        </p:nvSpPr>
        <p:spPr>
          <a:xfrm>
            <a:off x="5434800" y="766137"/>
            <a:ext cx="2573346" cy="1742888"/>
          </a:xfrm>
          <a:prstGeom prst="wedgeEllipseCallou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Eh ! Les gars, regardez ce que j’arrive à faire !</a:t>
            </a:r>
          </a:p>
          <a:p>
            <a:pPr algn="ctr"/>
            <a:r>
              <a:rPr lang="fr-FR" dirty="0" smtClean="0"/>
              <a:t>Hop…jonglage !</a:t>
            </a:r>
            <a:endParaRPr lang="fr-FR" dirty="0"/>
          </a:p>
        </p:txBody>
      </p:sp>
    </p:spTree>
    <p:extLst>
      <p:ext uri="{BB962C8B-B14F-4D97-AF65-F5344CB8AC3E}">
        <p14:creationId xmlns:p14="http://schemas.microsoft.com/office/powerpoint/2010/main" val="327100909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g4.jpg"/>
          <p:cNvPicPr>
            <a:picLocks noChangeAspect="1"/>
          </p:cNvPicPr>
          <p:nvPr/>
        </p:nvPicPr>
        <p:blipFill>
          <a:blip r:embed="rId2" cstate="print"/>
          <a:stretch>
            <a:fillRect/>
          </a:stretch>
        </p:blipFill>
        <p:spPr>
          <a:xfrm>
            <a:off x="19752" y="330419"/>
            <a:ext cx="12144976" cy="6011763"/>
          </a:xfrm>
          <a:prstGeom prst="rect">
            <a:avLst/>
          </a:prstGeom>
        </p:spPr>
      </p:pic>
      <p:sp>
        <p:nvSpPr>
          <p:cNvPr id="2" name="ZoneTexte 1"/>
          <p:cNvSpPr txBox="1"/>
          <p:nvPr/>
        </p:nvSpPr>
        <p:spPr>
          <a:xfrm>
            <a:off x="1521141" y="971586"/>
            <a:ext cx="8954429" cy="1446550"/>
          </a:xfrm>
          <a:prstGeom prst="rect">
            <a:avLst/>
          </a:prstGeom>
          <a:noFill/>
        </p:spPr>
        <p:txBody>
          <a:bodyPr wrap="square" rtlCol="0">
            <a:spAutoFit/>
          </a:bodyPr>
          <a:lstStyle/>
          <a:p>
            <a:pPr algn="ctr"/>
            <a:r>
              <a:rPr lang="fr-FR" sz="8800" b="1" dirty="0" smtClean="0">
                <a:solidFill>
                  <a:srgbClr val="C00000"/>
                </a:solidFill>
              </a:rPr>
              <a:t>Mémoire</a:t>
            </a:r>
            <a:r>
              <a:rPr lang="fr-FR" sz="3600" b="1" dirty="0" smtClean="0">
                <a:solidFill>
                  <a:srgbClr val="C00000"/>
                </a:solidFill>
              </a:rPr>
              <a:t> </a:t>
            </a:r>
          </a:p>
        </p:txBody>
      </p:sp>
      <p:sp>
        <p:nvSpPr>
          <p:cNvPr id="5" name="ZoneTexte 4"/>
          <p:cNvSpPr txBox="1"/>
          <p:nvPr/>
        </p:nvSpPr>
        <p:spPr>
          <a:xfrm>
            <a:off x="5870863" y="5326519"/>
            <a:ext cx="6120245" cy="1015663"/>
          </a:xfrm>
          <a:prstGeom prst="rect">
            <a:avLst/>
          </a:prstGeom>
          <a:noFill/>
        </p:spPr>
        <p:txBody>
          <a:bodyPr wrap="square" rtlCol="0">
            <a:spAutoFit/>
          </a:bodyPr>
          <a:lstStyle/>
          <a:p>
            <a:r>
              <a:rPr lang="fr-FR" sz="2000" b="1" dirty="0" smtClean="0">
                <a:solidFill>
                  <a:srgbClr val="C00000"/>
                </a:solidFill>
              </a:rPr>
              <a:t>Michel-Ange :</a:t>
            </a:r>
          </a:p>
          <a:p>
            <a:r>
              <a:rPr lang="fr-FR" sz="2000" b="1" dirty="0" smtClean="0">
                <a:solidFill>
                  <a:srgbClr val="C00000"/>
                </a:solidFill>
              </a:rPr>
              <a:t>« </a:t>
            </a:r>
            <a:r>
              <a:rPr lang="fr-FR" sz="2000" b="1" dirty="0">
                <a:solidFill>
                  <a:srgbClr val="C00000"/>
                </a:solidFill>
              </a:rPr>
              <a:t>L’art conserve la mémoire d’une grande beauté </a:t>
            </a:r>
            <a:r>
              <a:rPr lang="fr-FR" sz="2000" b="1" dirty="0" smtClean="0">
                <a:solidFill>
                  <a:srgbClr val="C00000"/>
                </a:solidFill>
              </a:rPr>
              <a:t>»</a:t>
            </a:r>
          </a:p>
          <a:p>
            <a:endParaRPr lang="fr-FR" sz="2000" b="1" dirty="0">
              <a:solidFill>
                <a:srgbClr val="C00000"/>
              </a:solidFill>
            </a:endParaRPr>
          </a:p>
        </p:txBody>
      </p:sp>
    </p:spTree>
    <p:extLst>
      <p:ext uri="{BB962C8B-B14F-4D97-AF65-F5344CB8AC3E}">
        <p14:creationId xmlns:p14="http://schemas.microsoft.com/office/powerpoint/2010/main" val="362542844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3074" descr="C:\Documents and Settings\Virginie SAVOYE\Mes documents\Mes images\TRAVAIL\MAGRITTE\MAGRITTE René, L'éternité, 1935, Huile sur toile, 65x85cm, New Yor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52400"/>
            <a:ext cx="6781800" cy="5384800"/>
          </a:xfrm>
          <a:prstGeom prst="rect">
            <a:avLst/>
          </a:prstGeom>
          <a:noFill/>
          <a:extLst>
            <a:ext uri="{909E8E84-426E-40DD-AFC4-6F175D3DCCD1}">
              <a14:hiddenFill xmlns:a14="http://schemas.microsoft.com/office/drawing/2010/main">
                <a:solidFill>
                  <a:srgbClr val="FFFFFF"/>
                </a:solidFill>
              </a14:hiddenFill>
            </a:ext>
          </a:extLst>
        </p:spPr>
      </p:pic>
      <p:sp>
        <p:nvSpPr>
          <p:cNvPr id="128003" name="Text Box 3075"/>
          <p:cNvSpPr txBox="1">
            <a:spLocks noChangeArrowheads="1"/>
          </p:cNvSpPr>
          <p:nvPr/>
        </p:nvSpPr>
        <p:spPr bwMode="auto">
          <a:xfrm>
            <a:off x="1524000" y="5625549"/>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fr-FR" dirty="0"/>
              <a:t>René </a:t>
            </a:r>
            <a:r>
              <a:rPr lang="fr-FR" altLang="fr-FR" dirty="0" smtClean="0"/>
              <a:t>Magritte                                                                                                                                               </a:t>
            </a:r>
            <a:r>
              <a:rPr lang="fr-FR" altLang="fr-FR" i="1" dirty="0"/>
              <a:t>L'éternité</a:t>
            </a:r>
            <a:r>
              <a:rPr lang="fr-FR" altLang="fr-FR" dirty="0"/>
              <a:t>, 1935                                                                                          </a:t>
            </a:r>
            <a:r>
              <a:rPr lang="fr-FR" altLang="fr-FR" dirty="0" smtClean="0"/>
              <a:t>                                                        </a:t>
            </a:r>
            <a:r>
              <a:rPr lang="fr-FR" altLang="fr-FR" dirty="0"/>
              <a:t>Huile sur toile, 65 x 85 </a:t>
            </a:r>
            <a:r>
              <a:rPr lang="fr-FR" altLang="fr-FR" dirty="0" smtClean="0"/>
              <a:t>cm                                                                                                                                  </a:t>
            </a:r>
            <a:r>
              <a:rPr lang="fr-FR" altLang="fr-FR" dirty="0"/>
              <a:t>New York</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1407</TotalTime>
  <Words>1939</Words>
  <Application>Microsoft Office PowerPoint</Application>
  <PresentationFormat>Personalizzato</PresentationFormat>
  <Paragraphs>238</Paragraphs>
  <Slides>122</Slides>
  <Notes>0</Notes>
  <HiddenSlides>0</HiddenSlides>
  <MMClips>0</MMClips>
  <ScaleCrop>false</ScaleCrop>
  <HeadingPairs>
    <vt:vector size="4" baseType="variant">
      <vt:variant>
        <vt:lpstr>Tema</vt:lpstr>
      </vt:variant>
      <vt:variant>
        <vt:i4>1</vt:i4>
      </vt:variant>
      <vt:variant>
        <vt:lpstr>Titoli diapositive</vt:lpstr>
      </vt:variant>
      <vt:variant>
        <vt:i4>122</vt:i4>
      </vt:variant>
    </vt:vector>
  </HeadingPairs>
  <TitlesOfParts>
    <vt:vector size="123" baseType="lpstr">
      <vt:lpstr>Thème Office</vt:lpstr>
      <vt:lpstr>L’Histoire de l’Art  au service de l’apprentissage  de la langue française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Claude Monet                                                                                                                                Impression soleil levant, 1872 Huile sur toile, 48 x 63 cm  Musée Marmottan, Paris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Claude Monet                                                                                                                                Impression soleil levant, 1872 Huile sur toile, 48 x 63 cm  Musée Marmottan, Paris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J.P.F Novembre 2015</dc:title>
  <dc:creator>Jean Paul DUPUY</dc:creator>
  <cp:lastModifiedBy>Nuovimedia</cp:lastModifiedBy>
  <cp:revision>152</cp:revision>
  <cp:lastPrinted>2015-11-29T11:42:26Z</cp:lastPrinted>
  <dcterms:created xsi:type="dcterms:W3CDTF">2015-11-22T18:14:58Z</dcterms:created>
  <dcterms:modified xsi:type="dcterms:W3CDTF">2015-11-29T12:16:28Z</dcterms:modified>
</cp:coreProperties>
</file>